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68" r:id="rId4"/>
    <p:sldId id="275" r:id="rId5"/>
    <p:sldId id="271" r:id="rId6"/>
    <p:sldId id="272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8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DF5FE-530A-4729-8349-2B66844823B8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48E21-7F46-4D61-AF64-C370498F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4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97193"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To compliment the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Water Informatio</a:t>
            </a:r>
            <a:r>
              <a:rPr lang="en-US" baseline="0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n System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website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the State is moving towards restructuring the WIS such that its  foundation is a common hydrography framework.  The WIS will become more database driven, more spatial, more GIS-based!</a:t>
            </a:r>
          </a:p>
          <a:p>
            <a:pPr marL="0" lvl="1" defTabSz="897193">
              <a:defRPr/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defTabSz="897193"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There are several advantages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1. Data become spatially-enabled and upstream, downstream, and other spatial relationships are more easily identified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2. Data are more easily tied together based on their location on the hydrography network.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Once data are tied to/hung-off a common framework, a common stream network, then data discovery, analysis, and modeling all become more straightforward.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  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Just about all data is spatial.  The examples shown on the slide are all physical, measured objects (a dam, fish species, a gauge), but more abstract things such as a “study” or a “literature paper” could be tied to a stream network as well.  For example, what if you could find all floodplain studies or papers written about the Madison below Ennis?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98CB-BF0D-44D5-9C25-C3ED886155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0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8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4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7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2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676400"/>
            <a:ext cx="6465849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Montana </a:t>
            </a:r>
            <a:r>
              <a:rPr lang="en-US" dirty="0" smtClean="0">
                <a:solidFill>
                  <a:srgbClr val="FFFF00"/>
                </a:solidFill>
              </a:rPr>
              <a:t>uses of the Hydrography Dataset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InterMountain</a:t>
            </a:r>
            <a:r>
              <a:rPr lang="en-US" dirty="0" smtClean="0">
                <a:solidFill>
                  <a:schemeClr val="bg1"/>
                </a:solidFill>
              </a:rPr>
              <a:t> GIS 2014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NHD Workshop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April 7,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058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6" y="1177126"/>
            <a:ext cx="6248400" cy="51074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6258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rgbClr val="FFFF00"/>
                </a:solidFill>
              </a:rPr>
              <a:t>common</a:t>
            </a:r>
            <a:r>
              <a:rPr lang="en-US" sz="2800" dirty="0">
                <a:solidFill>
                  <a:schemeClr val="bg1"/>
                </a:solidFill>
              </a:rPr>
              <a:t> spatial hydrography framework (GIS)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605" y="1524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The Hydrography Dataset is a key component of the Montana Water Information System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76800"/>
            <a:ext cx="1484322" cy="12170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66" y="2438400"/>
            <a:ext cx="2097078" cy="61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74" y="3537863"/>
            <a:ext cx="1047573" cy="994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40" y="1177126"/>
            <a:ext cx="1827193" cy="8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"/>
            <a:ext cx="152536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370" y="591234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Hydrography Dataset Uses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30" y="1828800"/>
            <a:ext cx="8167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Water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Cumulative effects of small ponds in the CMR Refuge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Identification of dams located on State-owned lands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91160"/>
            <a:ext cx="2667000" cy="335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91160"/>
            <a:ext cx="4624470" cy="33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MFISH database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CAPS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Connectivity, barriers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Property evaluation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1900" dirty="0" smtClean="0">
                <a:solidFill>
                  <a:schemeClr val="bg1"/>
                </a:solidFill>
              </a:rPr>
              <a:t>Note: Currently </a:t>
            </a:r>
            <a:r>
              <a:rPr lang="en-US" sz="1900" dirty="0">
                <a:solidFill>
                  <a:schemeClr val="bg1"/>
                </a:solidFill>
              </a:rPr>
              <a:t>using </a:t>
            </a:r>
            <a:r>
              <a:rPr lang="en-US" sz="1900" dirty="0" smtClean="0">
                <a:solidFill>
                  <a:schemeClr val="bg1"/>
                </a:solidFill>
              </a:rPr>
              <a:t>a 100K version of th</a:t>
            </a:r>
            <a:r>
              <a:rPr lang="en-US" sz="1900" dirty="0" smtClean="0">
                <a:solidFill>
                  <a:schemeClr val="bg1"/>
                </a:solidFill>
              </a:rPr>
              <a:t>e </a:t>
            </a:r>
            <a:r>
              <a:rPr lang="en-US" sz="1900" dirty="0" smtClean="0">
                <a:solidFill>
                  <a:schemeClr val="bg1"/>
                </a:solidFill>
              </a:rPr>
              <a:t>NHD </a:t>
            </a:r>
            <a:r>
              <a:rPr lang="en-US" sz="1900" dirty="0">
                <a:solidFill>
                  <a:schemeClr val="bg1"/>
                </a:solidFill>
              </a:rPr>
              <a:t>and </a:t>
            </a:r>
            <a:r>
              <a:rPr lang="en-US" sz="1900" dirty="0" smtClean="0">
                <a:solidFill>
                  <a:schemeClr val="bg1"/>
                </a:solidFill>
              </a:rPr>
              <a:t>taking care of </a:t>
            </a:r>
            <a:r>
              <a:rPr lang="en-US" sz="1900" dirty="0">
                <a:solidFill>
                  <a:schemeClr val="bg1"/>
                </a:solidFill>
              </a:rPr>
              <a:t>their own </a:t>
            </a:r>
            <a:r>
              <a:rPr lang="en-US" sz="1900" dirty="0" smtClean="0">
                <a:solidFill>
                  <a:schemeClr val="bg1"/>
                </a:solidFill>
              </a:rPr>
              <a:t>edits</a:t>
            </a:r>
            <a:endParaRPr lang="en-US" sz="1900" dirty="0">
              <a:solidFill>
                <a:schemeClr val="bg1"/>
              </a:solidFill>
            </a:endParaRP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Because </a:t>
            </a:r>
            <a:r>
              <a:rPr lang="en-US" sz="1700" dirty="0" smtClean="0">
                <a:solidFill>
                  <a:schemeClr val="bg1"/>
                </a:solidFill>
              </a:rPr>
              <a:t>whole </a:t>
            </a:r>
            <a:r>
              <a:rPr lang="en-US" sz="1700" dirty="0">
                <a:solidFill>
                  <a:schemeClr val="bg1"/>
                </a:solidFill>
              </a:rPr>
              <a:t>s</a:t>
            </a:r>
            <a:r>
              <a:rPr lang="en-US" sz="1700" dirty="0" smtClean="0">
                <a:solidFill>
                  <a:schemeClr val="bg1"/>
                </a:solidFill>
              </a:rPr>
              <a:t>tream </a:t>
            </a:r>
            <a:r>
              <a:rPr lang="en-US" sz="1700" dirty="0">
                <a:solidFill>
                  <a:schemeClr val="bg1"/>
                </a:solidFill>
              </a:rPr>
              <a:t>i</a:t>
            </a:r>
            <a:r>
              <a:rPr lang="en-US" sz="1700" dirty="0" smtClean="0">
                <a:solidFill>
                  <a:schemeClr val="bg1"/>
                </a:solidFill>
              </a:rPr>
              <a:t>dentifier </a:t>
            </a:r>
            <a:r>
              <a:rPr lang="en-US" sz="1700" dirty="0">
                <a:solidFill>
                  <a:schemeClr val="bg1"/>
                </a:solidFill>
              </a:rPr>
              <a:t>r</a:t>
            </a:r>
            <a:r>
              <a:rPr lang="en-US" sz="1700" dirty="0" smtClean="0">
                <a:solidFill>
                  <a:schemeClr val="bg1"/>
                </a:solidFill>
              </a:rPr>
              <a:t>equired</a:t>
            </a:r>
          </a:p>
          <a:p>
            <a:pPr lvl="1"/>
            <a:r>
              <a:rPr lang="en-US" sz="1700" dirty="0" smtClean="0">
                <a:solidFill>
                  <a:schemeClr val="bg1"/>
                </a:solidFill>
              </a:rPr>
              <a:t>River miles versus percent of reach distance</a:t>
            </a:r>
          </a:p>
          <a:p>
            <a:pPr lvl="1"/>
            <a:r>
              <a:rPr lang="en-US" sz="1700" dirty="0" smtClean="0">
                <a:solidFill>
                  <a:schemeClr val="bg1"/>
                </a:solidFill>
              </a:rPr>
              <a:t>Would like to move to 24K NHD</a:t>
            </a:r>
            <a:endParaRPr lang="en-US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Hydrography Dataset Uses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2400"/>
            <a:ext cx="1579927" cy="12954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93" y="1272426"/>
            <a:ext cx="3114907" cy="188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9214"/>
            <a:ext cx="1981200" cy="298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46" y="3276600"/>
            <a:ext cx="2057400" cy="152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7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Clean Water Act Information Center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Assessment units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Federal Superfund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Source water protection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303d listing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Point and line events (discharge points, reference sites, impaired waters)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81000"/>
            <a:ext cx="2133601" cy="6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59" y="4724400"/>
            <a:ext cx="367284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67" y="4953000"/>
            <a:ext cx="35672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94331"/>
            <a:ext cx="3581400" cy="196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Hydrography Dataset Uses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05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Substeward</a:t>
            </a:r>
            <a:r>
              <a:rPr lang="en-US" sz="2400" dirty="0" smtClean="0">
                <a:solidFill>
                  <a:schemeClr val="bg1"/>
                </a:solidFill>
              </a:rPr>
              <a:t> with MSL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Actively editing streams, rivers, glaciers, and lakes inside the Park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Most </a:t>
            </a:r>
            <a:r>
              <a:rPr lang="en-US" sz="2400" dirty="0" err="1" smtClean="0">
                <a:solidFill>
                  <a:schemeClr val="bg1"/>
                </a:solidFill>
              </a:rPr>
              <a:t>linework</a:t>
            </a:r>
            <a:r>
              <a:rPr lang="en-US" sz="2400" dirty="0" smtClean="0">
                <a:solidFill>
                  <a:schemeClr val="bg1"/>
                </a:solidFill>
              </a:rPr>
              <a:t> has not been updated since the 1960s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 a place as complex and grand as Glacier, accurate maps are crucial and streams are a primary means </a:t>
            </a:r>
            <a:r>
              <a:rPr lang="en-US" sz="2400" dirty="0" smtClean="0">
                <a:solidFill>
                  <a:schemeClr val="bg1"/>
                </a:solidFill>
              </a:rPr>
              <a:t>for navigating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Hydrography Dataset Uses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840"/>
            <a:ext cx="990600" cy="12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media.lonelyplanet.com/lpi/23678/23678-13/681x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5" y="45720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895546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0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State is making a strong effort to make the Hydrography Dataset the foundation of multiple agencies’ water-related data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Increased water data </a:t>
            </a:r>
            <a:r>
              <a:rPr lang="en-US" dirty="0" smtClean="0">
                <a:solidFill>
                  <a:srgbClr val="FFFF00"/>
                </a:solidFill>
              </a:rPr>
              <a:t>discovery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Increased data </a:t>
            </a:r>
            <a:r>
              <a:rPr lang="en-US" dirty="0" smtClean="0">
                <a:solidFill>
                  <a:srgbClr val="FFFF00"/>
                </a:solidFill>
              </a:rPr>
              <a:t>sharing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common system for linking agency data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Improved spatial </a:t>
            </a:r>
            <a:r>
              <a:rPr lang="en-US" dirty="0" smtClean="0">
                <a:solidFill>
                  <a:srgbClr val="FFFF00"/>
                </a:solidFill>
              </a:rPr>
              <a:t>analysis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smtClean="0">
                <a:solidFill>
                  <a:srgbClr val="FFFF00"/>
                </a:solidFill>
              </a:rPr>
              <a:t>cause-and-effect</a:t>
            </a:r>
          </a:p>
        </p:txBody>
      </p:sp>
    </p:spTree>
    <p:extLst>
      <p:ext uri="{BB962C8B-B14F-4D97-AF65-F5344CB8AC3E}">
        <p14:creationId xmlns:p14="http://schemas.microsoft.com/office/powerpoint/2010/main" val="25495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410</Words>
  <Application>Microsoft Office PowerPoint</Application>
  <PresentationFormat>On-screen Show (4:3)</PresentationFormat>
  <Paragraphs>51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Montana uses of the Hydrography Dataset</vt:lpstr>
      <vt:lpstr>PowerPoint Presentation</vt:lpstr>
      <vt:lpstr>PowerPoint Presentation</vt:lpstr>
      <vt:lpstr>Hydrography Dataset Uses </vt:lpstr>
      <vt:lpstr>PowerPoint Presentation</vt:lpstr>
      <vt:lpstr>Hydrography Dataset Uses </vt:lpstr>
      <vt:lpstr>Take Home Messages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NHD Applications</dc:title>
  <dc:creator>Daurio, Maya</dc:creator>
  <cp:lastModifiedBy>Troy Blandford</cp:lastModifiedBy>
  <cp:revision>55</cp:revision>
  <dcterms:created xsi:type="dcterms:W3CDTF">2014-03-10T15:04:33Z</dcterms:created>
  <dcterms:modified xsi:type="dcterms:W3CDTF">2014-04-16T17:38:18Z</dcterms:modified>
</cp:coreProperties>
</file>