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3" r:id="rId3"/>
    <p:sldId id="277" r:id="rId4"/>
    <p:sldId id="281" r:id="rId5"/>
    <p:sldId id="278" r:id="rId6"/>
    <p:sldId id="279" r:id="rId7"/>
    <p:sldId id="280" r:id="rId8"/>
    <p:sldId id="269" r:id="rId9"/>
    <p:sldId id="273" r:id="rId10"/>
    <p:sldId id="272" r:id="rId11"/>
    <p:sldId id="274" r:id="rId12"/>
    <p:sldId id="282" r:id="rId13"/>
    <p:sldId id="275"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66"/>
    <a:srgbClr val="333399"/>
    <a:srgbClr val="666699"/>
    <a:srgbClr val="33669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3" d="100"/>
          <a:sy n="123" d="100"/>
        </p:scale>
        <p:origin x="-1200" y="-90"/>
      </p:cViewPr>
      <p:guideLst>
        <p:guide orient="horz" pos="2160"/>
        <p:guide pos="2880"/>
      </p:guideLst>
    </p:cSldViewPr>
  </p:slideViewPr>
  <p:notesTextViewPr>
    <p:cViewPr>
      <p:scale>
        <a:sx n="1" d="1"/>
        <a:sy n="1" d="1"/>
      </p:scale>
      <p:origin x="0" y="66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BDF5FE-530A-4729-8349-2B66844823B8}" type="datetimeFigureOut">
              <a:rPr lang="en-US" smtClean="0"/>
              <a:t>4/9/2014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248E21-7F46-4D61-AF64-C370498FBD23}" type="slidenum">
              <a:rPr lang="en-US" smtClean="0"/>
              <a:t>‹#›</a:t>
            </a:fld>
            <a:endParaRPr lang="en-US"/>
          </a:p>
        </p:txBody>
      </p:sp>
    </p:spTree>
    <p:extLst>
      <p:ext uri="{BB962C8B-B14F-4D97-AF65-F5344CB8AC3E}">
        <p14:creationId xmlns:p14="http://schemas.microsoft.com/office/powerpoint/2010/main" val="483641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7" name="Rectangle 3"/>
          <p:cNvSpPr>
            <a:spLocks noGrp="1" noChangeArrowheads="1"/>
          </p:cNvSpPr>
          <p:nvPr>
            <p:ph type="body" idx="1"/>
          </p:nvPr>
        </p:nvSpPr>
        <p:spPr bwMode="auto">
          <a:xfrm>
            <a:off x="685800" y="4343401"/>
            <a:ext cx="5486400" cy="41132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794" tIns="45897" rIns="91794" bIns="45897" numCol="1" anchor="t" anchorCtr="0" compatLnSpc="1">
            <a:prstTxWarp prst="textNoShape">
              <a:avLst/>
            </a:prstTxWarp>
          </a:bodyPr>
          <a:lstStyle/>
          <a:p>
            <a:pPr>
              <a:spcBef>
                <a:spcPct val="0"/>
              </a:spcBef>
            </a:pPr>
            <a:r>
              <a:rPr lang="en-US" altLang="en-US" dirty="0" smtClean="0"/>
              <a:t>-Users have a recurring need for a few common themes of data.</a:t>
            </a:r>
            <a:r>
              <a:rPr lang="en-US" altLang="en-US" baseline="0" dirty="0" smtClean="0"/>
              <a:t>  These themes </a:t>
            </a:r>
            <a:r>
              <a:rPr lang="en-US" altLang="en-US" dirty="0" smtClean="0"/>
              <a:t>provide a framework of reference for most other applications. </a:t>
            </a:r>
          </a:p>
          <a:p>
            <a:pPr>
              <a:spcBef>
                <a:spcPct val="0"/>
              </a:spcBef>
            </a:pPr>
            <a:r>
              <a:rPr lang="en-US" altLang="en-US" dirty="0" smtClean="0"/>
              <a:t>-Once these data sets are created to standards and documented, they can be shared across user organizations and used many times to support different decisions. This results in cost savings, organizational efficiencies, and better decision-making.</a:t>
            </a:r>
          </a:p>
          <a:p>
            <a:pPr>
              <a:spcBef>
                <a:spcPct val="0"/>
              </a:spcBef>
            </a:pPr>
            <a:endParaRPr lang="en-US" altLang="en-US" dirty="0" smtClean="0"/>
          </a:p>
          <a:p>
            <a:pPr fontAlgn="base"/>
            <a:r>
              <a:rPr lang="en-US" dirty="0"/>
              <a:t>The Montana Spatial Data Infrastructure consists of digital statewide spatial data themes, vetted through the Montana State Library with the advice of the Montana Land Information Advisory Council (MLIAC), that meet essential spatial information needs of the state of Montana and its citizens.  Stewardship is the assumption of responsibility for a MSDI data theme that, depending on the needs of the theme, includes direct or indirect coordination of the production, maintenance, integration, enhancement, distribution, coordination, promotion, and support-resources for that data theme.  Effective stewardship of the MSDI will advance framework information as "data you can trust" – the best available data for Montana; standardized, maintained, and discoverable.</a:t>
            </a:r>
          </a:p>
          <a:p>
            <a:pPr fontAlgn="base"/>
            <a:endParaRPr lang="en-US" dirty="0"/>
          </a:p>
          <a:p>
            <a:pPr fontAlgn="base"/>
            <a:r>
              <a:rPr lang="en-US" dirty="0"/>
              <a:t>The Montana Spatial Data Infrastructure or MSDI contains 15 spatial framework layers. These layers, or themes, are comprised of seven federally defined "geospatial framework data layers" and seven additional themes defined by the State of Montana. These data layers are in various states of development and the completion, dissemination and ongoing maintenance of the MSDI is identified as a top priority by the entire GIS community.  </a:t>
            </a:r>
          </a:p>
          <a:p>
            <a:pPr fontAlgn="base"/>
            <a:r>
              <a:rPr lang="en-US" dirty="0"/>
              <a:t>MSDI Framework Data are the official sources of data for their respective topics and have priority above other sources.</a:t>
            </a:r>
          </a:p>
          <a:p>
            <a:pPr>
              <a:spcBef>
                <a:spcPct val="0"/>
              </a:spcBef>
            </a:pP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98CB-BF0D-44D5-9C25-C3ED8861555E}" type="slidenum">
              <a:rPr lang="en-US" smtClean="0"/>
              <a:t>12</a:t>
            </a:fld>
            <a:endParaRPr lang="en-US"/>
          </a:p>
        </p:txBody>
      </p:sp>
    </p:spTree>
    <p:extLst>
      <p:ext uri="{BB962C8B-B14F-4D97-AF65-F5344CB8AC3E}">
        <p14:creationId xmlns:p14="http://schemas.microsoft.com/office/powerpoint/2010/main" val="3513006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98CB-BF0D-44D5-9C25-C3ED8861555E}" type="slidenum">
              <a:rPr lang="en-US" smtClean="0"/>
              <a:t>13</a:t>
            </a:fld>
            <a:endParaRPr lang="en-US"/>
          </a:p>
        </p:txBody>
      </p:sp>
    </p:spTree>
    <p:extLst>
      <p:ext uri="{BB962C8B-B14F-4D97-AF65-F5344CB8AC3E}">
        <p14:creationId xmlns:p14="http://schemas.microsoft.com/office/powerpoint/2010/main" val="3513006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solidFill>
                  <a:schemeClr val="accent4">
                    <a:lumMod val="50000"/>
                  </a:schemeClr>
                </a:solidFill>
                <a:latin typeface="Garamond" panose="02020404030301010803" pitchFamily="18" charset="0"/>
              </a:rPr>
              <a:t>If you have hydrography data needs, ideas to improve the State’s hydrography data, or data you’d like to share, please join the Montana Hydrography Workgroup.  You can find us through Google Groups (search for “MAGIP Hydrography Workgroup”).  You’ll receive emails with updates, notifications for workgroup meetings, and other important information.</a:t>
            </a:r>
          </a:p>
          <a:p>
            <a:pPr defTabSz="897301">
              <a:defRPr/>
            </a:pPr>
            <a:endParaRPr lang="en-US" dirty="0">
              <a:solidFill>
                <a:schemeClr val="accent4">
                  <a:lumMod val="50000"/>
                </a:schemeClr>
              </a:solidFill>
              <a:latin typeface="Garamond" panose="02020404030301010803" pitchFamily="18" charset="0"/>
            </a:endParaRPr>
          </a:p>
          <a:p>
            <a:pPr defTabSz="897301">
              <a:defRPr/>
            </a:pPr>
            <a:r>
              <a:rPr lang="en-US" dirty="0">
                <a:solidFill>
                  <a:schemeClr val="accent4">
                    <a:lumMod val="50000"/>
                  </a:schemeClr>
                </a:solidFill>
                <a:latin typeface="Garamond" panose="02020404030301010803" pitchFamily="18" charset="0"/>
              </a:rPr>
              <a:t>The State Library is your Hydrography Dataset Steward.  Submit NHD questions, maintenance requests, and edits to the Library.</a:t>
            </a:r>
          </a:p>
          <a:p>
            <a:pPr defTabSz="897301">
              <a:defRPr/>
            </a:pPr>
            <a:r>
              <a:rPr lang="en-US" dirty="0">
                <a:solidFill>
                  <a:schemeClr val="accent4">
                    <a:lumMod val="50000"/>
                  </a:schemeClr>
                </a:solidFill>
                <a:latin typeface="Garamond" panose="02020404030301010803" pitchFamily="18" charset="0"/>
              </a:rPr>
              <a:t>Soon we will be developing a more formal workflow for submitting edit requests.  In the meantime, email questions to geoinfo@mt.gov.</a:t>
            </a:r>
          </a:p>
          <a:p>
            <a:endParaRPr lang="en-US" dirty="0"/>
          </a:p>
        </p:txBody>
      </p:sp>
      <p:sp>
        <p:nvSpPr>
          <p:cNvPr id="4" name="Slide Number Placeholder 3"/>
          <p:cNvSpPr>
            <a:spLocks noGrp="1"/>
          </p:cNvSpPr>
          <p:nvPr>
            <p:ph type="sldNum" sz="quarter" idx="10"/>
          </p:nvPr>
        </p:nvSpPr>
        <p:spPr/>
        <p:txBody>
          <a:bodyPr/>
          <a:lstStyle/>
          <a:p>
            <a:fld id="{157898CB-BF0D-44D5-9C25-C3ED8861555E}" type="slidenum">
              <a:rPr lang="en-US" smtClean="0"/>
              <a:t>14</a:t>
            </a:fld>
            <a:endParaRPr lang="en-US"/>
          </a:p>
        </p:txBody>
      </p:sp>
    </p:spTree>
    <p:extLst>
      <p:ext uri="{BB962C8B-B14F-4D97-AF65-F5344CB8AC3E}">
        <p14:creationId xmlns:p14="http://schemas.microsoft.com/office/powerpoint/2010/main" val="3513006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6488" indent="-336488">
              <a:buFont typeface="Arial" panose="020B0604020202020204" pitchFamily="34" charset="0"/>
              <a:buChar char="•"/>
            </a:pPr>
            <a:r>
              <a:rPr lang="en-US" dirty="0"/>
              <a:t>If you’re looking for water data, think the Montana Water Information System.  It’s a good place to start your search.</a:t>
            </a:r>
          </a:p>
          <a:p>
            <a:pPr marL="336488" indent="-336488">
              <a:buFont typeface="Arial" panose="020B0604020202020204" pitchFamily="34" charset="0"/>
              <a:buChar char="•"/>
            </a:pPr>
            <a:endParaRPr lang="en-US" dirty="0"/>
          </a:p>
          <a:p>
            <a:pPr marL="336488" indent="-336488">
              <a:buFont typeface="Arial" panose="020B0604020202020204" pitchFamily="34" charset="0"/>
              <a:buChar char="•"/>
            </a:pPr>
            <a:r>
              <a:rPr lang="en-US" dirty="0"/>
              <a:t>The NHD is a powerful addressing system for water-related data.  Using it improves data discovery and sharing.</a:t>
            </a:r>
          </a:p>
          <a:p>
            <a:pPr marL="336488" indent="-336488">
              <a:buFont typeface="Arial" panose="020B0604020202020204" pitchFamily="34" charset="0"/>
              <a:buChar char="•"/>
            </a:pPr>
            <a:endParaRPr lang="en-US" dirty="0"/>
          </a:p>
          <a:p>
            <a:pPr marL="336488" indent="-336488">
              <a:buFont typeface="Arial" panose="020B0604020202020204" pitchFamily="34" charset="0"/>
              <a:buChar char="•"/>
            </a:pPr>
            <a:r>
              <a:rPr lang="en-US" dirty="0"/>
              <a:t>I strongly recommend using the NHD as the foundation for water projects.  Think about this when you write grants or RFPs…request that data be referenced to the NHD whenever possible.</a:t>
            </a:r>
          </a:p>
          <a:p>
            <a:pPr marL="336488" indent="-336488">
              <a:buFont typeface="Arial" panose="020B0604020202020204" pitchFamily="34" charset="0"/>
              <a:buChar char="•"/>
            </a:pPr>
            <a:endParaRPr lang="en-US" dirty="0"/>
          </a:p>
          <a:p>
            <a:pPr marL="336488" indent="-336488">
              <a:buFont typeface="Arial" panose="020B0604020202020204" pitchFamily="34" charset="0"/>
              <a:buChar char="•"/>
            </a:pPr>
            <a:r>
              <a:rPr lang="en-US" dirty="0"/>
              <a:t>NHD questions, data requests, and edits should be directed to the State Library (geoinfo@mt.gov)</a:t>
            </a:r>
          </a:p>
          <a:p>
            <a:endParaRPr lang="en-US" dirty="0"/>
          </a:p>
        </p:txBody>
      </p:sp>
      <p:sp>
        <p:nvSpPr>
          <p:cNvPr id="4" name="Slide Number Placeholder 3"/>
          <p:cNvSpPr>
            <a:spLocks noGrp="1"/>
          </p:cNvSpPr>
          <p:nvPr>
            <p:ph type="sldNum" sz="quarter" idx="10"/>
          </p:nvPr>
        </p:nvSpPr>
        <p:spPr/>
        <p:txBody>
          <a:bodyPr/>
          <a:lstStyle/>
          <a:p>
            <a:fld id="{157898CB-BF0D-44D5-9C25-C3ED8861555E}" type="slidenum">
              <a:rPr lang="en-US" smtClean="0"/>
              <a:t>15</a:t>
            </a:fld>
            <a:endParaRPr lang="en-US"/>
          </a:p>
        </p:txBody>
      </p:sp>
    </p:spTree>
    <p:extLst>
      <p:ext uri="{BB962C8B-B14F-4D97-AF65-F5344CB8AC3E}">
        <p14:creationId xmlns:p14="http://schemas.microsoft.com/office/powerpoint/2010/main" val="3513006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0">
              <a:defRPr/>
            </a:pPr>
            <a:r>
              <a:rPr lang="en-US" dirty="0"/>
              <a:t>So why is the water information system important or what does it provide?  The WIS serves as a discovery hub available to all </a:t>
            </a:r>
            <a:r>
              <a:rPr lang="en-US" dirty="0" smtClean="0"/>
              <a:t>Montanans, </a:t>
            </a:r>
            <a:r>
              <a:rPr lang="en-US" dirty="0"/>
              <a:t>and it increases data sharing opportunities.  If you want to find information about Montana’s water resources, the Water Information System is your best </a:t>
            </a:r>
            <a:r>
              <a:rPr lang="en-US" dirty="0" smtClean="0"/>
              <a:t>start—it </a:t>
            </a:r>
            <a:r>
              <a:rPr lang="en-US" dirty="0"/>
              <a:t>is a collection of information from multiple Federal, State and other organizations.  It </a:t>
            </a:r>
            <a:r>
              <a:rPr lang="en-US" dirty="0" smtClean="0"/>
              <a:t>makes data </a:t>
            </a:r>
            <a:r>
              <a:rPr lang="en-US" dirty="0"/>
              <a:t>from multiple agencies across the State </a:t>
            </a:r>
            <a:r>
              <a:rPr lang="en-US" dirty="0" smtClean="0"/>
              <a:t>discoverable</a:t>
            </a:r>
            <a:r>
              <a:rPr lang="en-US" baseline="0" dirty="0" smtClean="0"/>
              <a:t> from</a:t>
            </a:r>
            <a:r>
              <a:rPr lang="en-US" dirty="0" smtClean="0"/>
              <a:t> </a:t>
            </a:r>
            <a:r>
              <a:rPr lang="en-US" dirty="0"/>
              <a:t>one place</a:t>
            </a:r>
            <a:r>
              <a:rPr lang="en-US" dirty="0" smtClean="0"/>
              <a:t>.  Another way to describe</a:t>
            </a:r>
            <a:r>
              <a:rPr lang="en-US" baseline="0" dirty="0" smtClean="0"/>
              <a:t> the WIS might be the term aggregator.  It aggregates water-related information from multiple agencies, multiple websites into one common discovery place—</a:t>
            </a:r>
            <a:r>
              <a:rPr lang="en-US" baseline="0" dirty="0" err="1" smtClean="0"/>
              <a:t>kindof</a:t>
            </a:r>
            <a:r>
              <a:rPr lang="en-US" baseline="0" dirty="0" smtClean="0"/>
              <a:t> like Google News. </a:t>
            </a:r>
            <a:r>
              <a:rPr lang="en-US" dirty="0"/>
              <a:t>You can discover all the top headlines from multiple newspapers on one page.  Then clicking on a link takes you to the source, such as the Washington Post, New York Times, or CNN.  The Water information system is a discovery hub for water-related data that directs the user to the top source.</a:t>
            </a:r>
          </a:p>
          <a:p>
            <a:pPr defTabSz="914240">
              <a:defRPr/>
            </a:pPr>
            <a:endParaRPr lang="en-US" dirty="0"/>
          </a:p>
          <a:p>
            <a:r>
              <a:rPr lang="en-US" baseline="0" dirty="0" smtClean="0"/>
              <a:t>There are potentially many uses of a WIS.  W</a:t>
            </a:r>
            <a:r>
              <a:rPr lang="en-US" dirty="0" smtClean="0"/>
              <a:t>ater planning, water quality monitoring/reporting, restoration, permitting, modeling, species distribution, floodplain mapping, fish barriers, dewatering status, </a:t>
            </a:r>
            <a:r>
              <a:rPr lang="en-US" dirty="0" err="1" smtClean="0"/>
              <a:t>instream</a:t>
            </a:r>
            <a:r>
              <a:rPr lang="en-US" dirty="0" smtClean="0"/>
              <a:t> flow, water rights, dam safety, stream access, land acquisitions (riparian habitat), inventory of small dams/ponds, and more . . .</a:t>
            </a:r>
          </a:p>
          <a:p>
            <a:endParaRPr lang="en-US" dirty="0" smtClean="0"/>
          </a:p>
          <a:p>
            <a:pPr defTabSz="914240">
              <a:defRPr/>
            </a:pPr>
            <a:endParaRPr lang="en-US" dirty="0"/>
          </a:p>
          <a:p>
            <a:endParaRPr lang="en-US" dirty="0"/>
          </a:p>
        </p:txBody>
      </p:sp>
      <p:sp>
        <p:nvSpPr>
          <p:cNvPr id="4" name="Slide Number Placeholder 3"/>
          <p:cNvSpPr>
            <a:spLocks noGrp="1"/>
          </p:cNvSpPr>
          <p:nvPr>
            <p:ph type="sldNum" sz="quarter" idx="10"/>
          </p:nvPr>
        </p:nvSpPr>
        <p:spPr/>
        <p:txBody>
          <a:bodyPr/>
          <a:lstStyle/>
          <a:p>
            <a:fld id="{157898CB-BF0D-44D5-9C25-C3ED8861555E}" type="slidenum">
              <a:rPr lang="en-US" smtClean="0"/>
              <a:t>4</a:t>
            </a:fld>
            <a:endParaRPr lang="en-US"/>
          </a:p>
        </p:txBody>
      </p:sp>
    </p:spTree>
    <p:extLst>
      <p:ext uri="{BB962C8B-B14F-4D97-AF65-F5344CB8AC3E}">
        <p14:creationId xmlns:p14="http://schemas.microsoft.com/office/powerpoint/2010/main" val="197760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97193">
              <a:defRPr/>
            </a:pPr>
            <a:r>
              <a:rPr lang="en-US" dirty="0">
                <a:solidFill>
                  <a:schemeClr val="accent4">
                    <a:lumMod val="50000"/>
                  </a:schemeClr>
                </a:solidFill>
                <a:latin typeface="Garamond" panose="02020404030301010803" pitchFamily="18" charset="0"/>
              </a:rPr>
              <a:t>The foundation of the WIS is currently a website with links to various State, Federal, and private entities who provide water data.  It is a starting place for discovering water data.</a:t>
            </a:r>
          </a:p>
          <a:p>
            <a:endParaRPr lang="en-US" dirty="0">
              <a:solidFill>
                <a:schemeClr val="accent4">
                  <a:lumMod val="50000"/>
                </a:schemeClr>
              </a:solidFill>
              <a:latin typeface="Garamond" panose="02020404030301010803" pitchFamily="18" charset="0"/>
            </a:endParaRPr>
          </a:p>
          <a:p>
            <a:r>
              <a:rPr lang="en-US" b="1" dirty="0">
                <a:solidFill>
                  <a:schemeClr val="accent4">
                    <a:lumMod val="50000"/>
                  </a:schemeClr>
                </a:solidFill>
                <a:latin typeface="Garamond" panose="02020404030301010803" pitchFamily="18" charset="0"/>
              </a:rPr>
              <a:t>Advantage:</a:t>
            </a:r>
          </a:p>
          <a:p>
            <a:r>
              <a:rPr lang="en-US" dirty="0">
                <a:solidFill>
                  <a:schemeClr val="accent4">
                    <a:lumMod val="50000"/>
                  </a:schemeClr>
                </a:solidFill>
                <a:latin typeface="Garamond" panose="02020404030301010803" pitchFamily="18" charset="0"/>
              </a:rPr>
              <a:t>This is a decentralized data system approach enabling agencies to manage their own data for specific business needs, while making the data discoverable to others from one common-starting place (website).</a:t>
            </a:r>
          </a:p>
          <a:p>
            <a:endParaRPr lang="en-US" b="1" dirty="0">
              <a:solidFill>
                <a:schemeClr val="accent4">
                  <a:lumMod val="50000"/>
                </a:schemeClr>
              </a:solidFill>
              <a:latin typeface="Garamond" panose="02020404030301010803" pitchFamily="18" charset="0"/>
            </a:endParaRPr>
          </a:p>
          <a:p>
            <a:r>
              <a:rPr lang="en-US" b="1" dirty="0">
                <a:solidFill>
                  <a:schemeClr val="accent4">
                    <a:lumMod val="50000"/>
                  </a:schemeClr>
                </a:solidFill>
                <a:latin typeface="Garamond" panose="02020404030301010803" pitchFamily="18" charset="0"/>
              </a:rPr>
              <a:t>Limitation:</a:t>
            </a:r>
          </a:p>
          <a:p>
            <a:r>
              <a:rPr lang="en-US" dirty="0">
                <a:solidFill>
                  <a:schemeClr val="accent4">
                    <a:lumMod val="50000"/>
                  </a:schemeClr>
                </a:solidFill>
                <a:latin typeface="Garamond" panose="02020404030301010803" pitchFamily="18" charset="0"/>
              </a:rPr>
              <a:t>Data come from a variety of places, in a variety of formats, with varying completeness.  Data are not readily tied together.  That is, there may be no common link or key between the data.  </a:t>
            </a:r>
            <a:r>
              <a:rPr lang="en-US" dirty="0" smtClean="0"/>
              <a:t>For example, go here for this information, here for this information, and over here for this information, then pull it all together and hope that all of the water data work together.</a:t>
            </a:r>
            <a:r>
              <a:rPr lang="en-US" baseline="0" dirty="0" smtClean="0"/>
              <a:t>  </a:t>
            </a:r>
            <a:endParaRPr lang="en-US" dirty="0">
              <a:solidFill>
                <a:schemeClr val="accent4">
                  <a:lumMod val="50000"/>
                </a:schemeClr>
              </a:solidFill>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157898CB-BF0D-44D5-9C25-C3ED8861555E}" type="slidenum">
              <a:rPr lang="en-US" smtClean="0"/>
              <a:t>5</a:t>
            </a:fld>
            <a:endParaRPr lang="en-US"/>
          </a:p>
        </p:txBody>
      </p:sp>
    </p:spTree>
    <p:extLst>
      <p:ext uri="{BB962C8B-B14F-4D97-AF65-F5344CB8AC3E}">
        <p14:creationId xmlns:p14="http://schemas.microsoft.com/office/powerpoint/2010/main" val="196749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97193">
              <a:defRPr/>
            </a:pPr>
            <a:r>
              <a:rPr lang="en-US" dirty="0">
                <a:solidFill>
                  <a:schemeClr val="accent4">
                    <a:lumMod val="50000"/>
                  </a:schemeClr>
                </a:solidFill>
                <a:latin typeface="Garamond" panose="02020404030301010803" pitchFamily="18" charset="0"/>
              </a:rPr>
              <a:t>To compliment the website the State is moving towards restructuring the WIS such that its  foundation is a common hydrography framework.  The WIS will become more database driven, more spatial, more GIS-based!</a:t>
            </a:r>
          </a:p>
          <a:p>
            <a:pPr marL="0" lvl="1" defTabSz="897193">
              <a:defRPr/>
            </a:pPr>
            <a:endParaRPr lang="en-US" dirty="0">
              <a:solidFill>
                <a:schemeClr val="accent4">
                  <a:lumMod val="50000"/>
                </a:schemeClr>
              </a:solidFill>
              <a:latin typeface="Garamond" panose="02020404030301010803" pitchFamily="18" charset="0"/>
            </a:endParaRPr>
          </a:p>
          <a:p>
            <a:pPr defTabSz="897193">
              <a:defRPr/>
            </a:pPr>
            <a:r>
              <a:rPr lang="en-US" dirty="0">
                <a:solidFill>
                  <a:schemeClr val="accent4">
                    <a:lumMod val="50000"/>
                  </a:schemeClr>
                </a:solidFill>
                <a:latin typeface="Garamond" panose="02020404030301010803" pitchFamily="18" charset="0"/>
              </a:rPr>
              <a:t>There are several advantages</a:t>
            </a:r>
            <a:r>
              <a:rPr lang="en-US" b="1" dirty="0">
                <a:solidFill>
                  <a:schemeClr val="accent4">
                    <a:lumMod val="50000"/>
                  </a:schemeClr>
                </a:solidFill>
                <a:latin typeface="Garamond" panose="02020404030301010803" pitchFamily="18" charset="0"/>
              </a:rPr>
              <a:t>:</a:t>
            </a:r>
          </a:p>
          <a:p>
            <a:r>
              <a:rPr lang="en-US" dirty="0">
                <a:solidFill>
                  <a:schemeClr val="accent4">
                    <a:lumMod val="50000"/>
                  </a:schemeClr>
                </a:solidFill>
                <a:latin typeface="Garamond" panose="02020404030301010803" pitchFamily="18" charset="0"/>
              </a:rPr>
              <a:t>1. Data become spatially-enabled and upstream, downstream, and other spatial relationships are more easily identified</a:t>
            </a:r>
          </a:p>
          <a:p>
            <a:r>
              <a:rPr lang="en-US" dirty="0">
                <a:solidFill>
                  <a:schemeClr val="accent4">
                    <a:lumMod val="50000"/>
                  </a:schemeClr>
                </a:solidFill>
                <a:latin typeface="Garamond" panose="02020404030301010803" pitchFamily="18" charset="0"/>
              </a:rPr>
              <a:t>2. Data are more easily tied together based on their location on the hydrography network.</a:t>
            </a:r>
          </a:p>
          <a:p>
            <a:endParaRPr lang="en-US" b="1" dirty="0">
              <a:solidFill>
                <a:schemeClr val="accent4">
                  <a:lumMod val="50000"/>
                </a:schemeClr>
              </a:solidFill>
              <a:latin typeface="Garamond" panose="02020404030301010803" pitchFamily="18" charset="0"/>
            </a:endParaRPr>
          </a:p>
          <a:p>
            <a:r>
              <a:rPr lang="en-US" dirty="0">
                <a:solidFill>
                  <a:schemeClr val="accent4">
                    <a:lumMod val="50000"/>
                  </a:schemeClr>
                </a:solidFill>
                <a:latin typeface="Garamond" panose="02020404030301010803" pitchFamily="18" charset="0"/>
              </a:rPr>
              <a:t>Once data are tied to/hung-off a common framework, a common stream network, then data discovery, analysis, and modeling all become more straightforward.</a:t>
            </a:r>
          </a:p>
          <a:p>
            <a:r>
              <a:rPr lang="en-US" dirty="0">
                <a:solidFill>
                  <a:schemeClr val="accent4">
                    <a:lumMod val="50000"/>
                  </a:schemeClr>
                </a:solidFill>
                <a:latin typeface="Garamond" panose="02020404030301010803" pitchFamily="18" charset="0"/>
              </a:rPr>
              <a:t>  </a:t>
            </a:r>
          </a:p>
          <a:p>
            <a:r>
              <a:rPr lang="en-US" dirty="0">
                <a:solidFill>
                  <a:schemeClr val="accent4">
                    <a:lumMod val="50000"/>
                  </a:schemeClr>
                </a:solidFill>
                <a:latin typeface="Garamond" panose="02020404030301010803" pitchFamily="18" charset="0"/>
              </a:rPr>
              <a:t>Just about all data is spatial.  The examples shown on the slide are all physical, measured objects (a dam, fish species, a gauge), but more abstract things such as a “study” or a “literature paper” could be tied to a stream network as well.  For example, what if you could find all floodplain studies or papers written about the Madison below Ennis?</a:t>
            </a:r>
          </a:p>
          <a:p>
            <a:endParaRPr lang="en-US" dirty="0">
              <a:solidFill>
                <a:schemeClr val="accent4">
                  <a:lumMod val="50000"/>
                </a:schemeClr>
              </a:solidFill>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157898CB-BF0D-44D5-9C25-C3ED8861555E}" type="slidenum">
              <a:rPr lang="en-US" smtClean="0"/>
              <a:t>6</a:t>
            </a:fld>
            <a:endParaRPr lang="en-US"/>
          </a:p>
        </p:txBody>
      </p:sp>
    </p:spTree>
    <p:extLst>
      <p:ext uri="{BB962C8B-B14F-4D97-AF65-F5344CB8AC3E}">
        <p14:creationId xmlns:p14="http://schemas.microsoft.com/office/powerpoint/2010/main" val="196749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97193">
              <a:defRPr/>
            </a:pPr>
            <a:r>
              <a:rPr lang="en-US" baseline="0" dirty="0" smtClean="0"/>
              <a:t>I think the biggest reason is it’s a national model—designed to satisfy major uses and needs, but it may not satisfy specific needs.  In developing the NHD, USGS grabbed the low hanging fruit.  Fine details such as ditches, canals and local names require a more local-level inspection.  The USGS recognized this early on in the development of NHD: the program wouldn’t be successful without local-level review and stewardship of the data. It is the States, counties, and watershed groups that work with the detailed data the most and see the hydrographic features on the ground.</a:t>
            </a:r>
            <a:endParaRPr lang="en-US" dirty="0" smtClean="0"/>
          </a:p>
          <a:p>
            <a:endParaRPr lang="en-US" dirty="0" smtClean="0">
              <a:solidFill>
                <a:srgbClr val="FFFF00"/>
              </a:solidFill>
            </a:endParaRPr>
          </a:p>
          <a:p>
            <a:r>
              <a:rPr lang="en-US" dirty="0" smtClean="0">
                <a:solidFill>
                  <a:schemeClr val="bg1"/>
                </a:solidFill>
              </a:rPr>
              <a:t>So </a:t>
            </a:r>
            <a:r>
              <a:rPr lang="en-US" dirty="0">
                <a:solidFill>
                  <a:schemeClr val="bg1"/>
                </a:solidFill>
              </a:rPr>
              <a:t>why isn’t it more embedded in business practices?  Here are some </a:t>
            </a:r>
            <a:r>
              <a:rPr lang="en-US" dirty="0" smtClean="0">
                <a:solidFill>
                  <a:schemeClr val="bg1"/>
                </a:solidFill>
              </a:rPr>
              <a:t>reasons:</a:t>
            </a:r>
            <a:endParaRPr lang="en-US" dirty="0">
              <a:solidFill>
                <a:schemeClr val="bg1"/>
              </a:solidFill>
            </a:endParaRPr>
          </a:p>
          <a:p>
            <a:pPr marL="571400" indent="-571400">
              <a:buFont typeface="Arial" panose="020B0604020202020204" pitchFamily="34" charset="0"/>
              <a:buChar char="•"/>
            </a:pPr>
            <a:r>
              <a:rPr lang="en-US" dirty="0">
                <a:solidFill>
                  <a:schemeClr val="bg1"/>
                </a:solidFill>
              </a:rPr>
              <a:t>Too much/too complex (working with the NHD is a fulltime position in itself)</a:t>
            </a:r>
          </a:p>
          <a:p>
            <a:pPr marL="571400" indent="-571400">
              <a:buFont typeface="Arial" panose="020B0604020202020204" pitchFamily="34" charset="0"/>
              <a:buChar char="•"/>
            </a:pPr>
            <a:r>
              <a:rPr lang="en-US" dirty="0">
                <a:solidFill>
                  <a:schemeClr val="bg1"/>
                </a:solidFill>
              </a:rPr>
              <a:t>Broken features/missing names/it’s not right</a:t>
            </a:r>
          </a:p>
          <a:p>
            <a:pPr marL="571400" indent="-571400">
              <a:buFont typeface="Arial" panose="020B0604020202020204" pitchFamily="34" charset="0"/>
              <a:buChar char="•"/>
            </a:pPr>
            <a:r>
              <a:rPr lang="en-US" dirty="0">
                <a:solidFill>
                  <a:schemeClr val="bg1"/>
                </a:solidFill>
              </a:rPr>
              <a:t>It doesn’t match my best source or I’ve got a better source</a:t>
            </a:r>
          </a:p>
          <a:p>
            <a:endParaRPr lang="en-US" dirty="0" smtClean="0"/>
          </a:p>
          <a:p>
            <a:r>
              <a:rPr lang="en-US" dirty="0" smtClean="0"/>
              <a:t>And</a:t>
            </a:r>
            <a:r>
              <a:rPr lang="en-US" baseline="0" dirty="0" smtClean="0"/>
              <a:t> the biggest reason, the </a:t>
            </a:r>
            <a:r>
              <a:rPr lang="en-US" baseline="0" dirty="0" err="1" smtClean="0"/>
              <a:t>bottomline</a:t>
            </a:r>
            <a:r>
              <a:rPr lang="en-US" baseline="0" dirty="0" smtClean="0"/>
              <a:t>, the NHD may not quite meet Montana’s needs or be flexible enough (for example FWP’s need for a whole stream identifier rather than breaking the hydrography into a bunch of reaches and DNRC’s need for local stream and pond names for water rights).</a:t>
            </a:r>
          </a:p>
          <a:p>
            <a:endParaRPr lang="en-US" baseline="0" dirty="0" smtClean="0"/>
          </a:p>
          <a:p>
            <a:pPr defTabSz="897193">
              <a:defRPr/>
            </a:pPr>
            <a:r>
              <a:rPr lang="en-US" dirty="0">
                <a:solidFill>
                  <a:schemeClr val="accent4">
                    <a:lumMod val="50000"/>
                  </a:schemeClr>
                </a:solidFill>
                <a:latin typeface="Garamond" panose="02020404030301010803" pitchFamily="18" charset="0"/>
              </a:rPr>
              <a:t>So, first things first. A solid hydrography dataset that has users’ confidence as the best available is critical.  The next biennium for the WIS is devoted heavily to improving Montana’s Hydrography Dataset.  How do we do this? (next slide).</a:t>
            </a:r>
          </a:p>
          <a:p>
            <a:endParaRPr lang="en-US" baseline="0" dirty="0" smtClean="0"/>
          </a:p>
        </p:txBody>
      </p:sp>
      <p:sp>
        <p:nvSpPr>
          <p:cNvPr id="4" name="Slide Number Placeholder 3"/>
          <p:cNvSpPr>
            <a:spLocks noGrp="1"/>
          </p:cNvSpPr>
          <p:nvPr>
            <p:ph type="sldNum" sz="quarter" idx="10"/>
          </p:nvPr>
        </p:nvSpPr>
        <p:spPr/>
        <p:txBody>
          <a:bodyPr/>
          <a:lstStyle/>
          <a:p>
            <a:fld id="{157898CB-BF0D-44D5-9C25-C3ED8861555E}" type="slidenum">
              <a:rPr lang="en-US" smtClean="0"/>
              <a:t>7</a:t>
            </a:fld>
            <a:endParaRPr lang="en-US"/>
          </a:p>
        </p:txBody>
      </p:sp>
    </p:spTree>
    <p:extLst>
      <p:ext uri="{BB962C8B-B14F-4D97-AF65-F5344CB8AC3E}">
        <p14:creationId xmlns:p14="http://schemas.microsoft.com/office/powerpoint/2010/main" val="1602462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Montana’s Hydrography</a:t>
            </a:r>
            <a:r>
              <a:rPr lang="en-US" baseline="0" dirty="0" smtClean="0"/>
              <a:t> Dataset and WIS won’t be successful without stewardship happening at multiple levels: Federal, State, and Local Level.</a:t>
            </a:r>
          </a:p>
          <a:p>
            <a:endParaRPr lang="en-US" baseline="0" dirty="0" smtClean="0"/>
          </a:p>
          <a:p>
            <a:r>
              <a:rPr lang="en-US" baseline="0" dirty="0" smtClean="0"/>
              <a:t>The left side of this illustration describes who is involved and the right side describes how an edit of the hydrography dataset is carried out.</a:t>
            </a:r>
          </a:p>
          <a:p>
            <a:endParaRPr lang="en-US" baseline="0" dirty="0" smtClean="0"/>
          </a:p>
          <a:p>
            <a:r>
              <a:rPr lang="en-US" baseline="0" dirty="0" smtClean="0"/>
              <a:t>The USGS provides support and guidance for stewardship and oversees NHD model development and changes to the database schema.  The USGS maintains the national database.  </a:t>
            </a:r>
          </a:p>
          <a:p>
            <a:endParaRPr lang="en-US" baseline="0" dirty="0" smtClean="0"/>
          </a:p>
          <a:p>
            <a:r>
              <a:rPr lang="en-US" baseline="0" dirty="0" smtClean="0"/>
              <a:t>The State Library serves as principal steward and coordinates the Montana Hydrography Workgroup—the primary sounding board for hydrography needs and requests.  The Workgroup provides direction for the hydrography dataset.</a:t>
            </a:r>
          </a:p>
          <a:p>
            <a:endParaRPr lang="en-US" baseline="0" dirty="0" smtClean="0"/>
          </a:p>
          <a:p>
            <a:r>
              <a:rPr lang="en-US" dirty="0" smtClean="0"/>
              <a:t>Dataset maintenance needs are identified at the local</a:t>
            </a:r>
            <a:r>
              <a:rPr lang="en-US" baseline="0" dirty="0" smtClean="0"/>
              <a:t> level, by the entities who use the NHD data regularly.  Updates from land owners and local managers are critical for improving the hydrography dataset.</a:t>
            </a:r>
          </a:p>
          <a:p>
            <a:endParaRPr lang="en-US" baseline="0" dirty="0" smtClean="0"/>
          </a:p>
          <a:p>
            <a:r>
              <a:rPr lang="en-US" baseline="0" dirty="0" smtClean="0"/>
              <a:t>The maintenance process begins with a user downloading the data from the USGS National Database, then recognizing a problem, and submitting an edit request to the State Library.  If the edit is simple or straightforward then the Library completes the edit and submits the final revision to the USGS.  If the edit is more complex, or it impacts multiple agencies, then the request goes through a review process with the Montana Hydrography Workgroup (or a technical subgroup it).  After review, direction for completing the edit is provided to the State Library, and the final revision is submitted to the USGS.</a:t>
            </a:r>
            <a:endParaRPr lang="en-US" dirty="0"/>
          </a:p>
        </p:txBody>
      </p:sp>
      <p:sp>
        <p:nvSpPr>
          <p:cNvPr id="4" name="Slide Number Placeholder 3"/>
          <p:cNvSpPr>
            <a:spLocks noGrp="1"/>
          </p:cNvSpPr>
          <p:nvPr>
            <p:ph type="sldNum" sz="quarter" idx="10"/>
          </p:nvPr>
        </p:nvSpPr>
        <p:spPr/>
        <p:txBody>
          <a:bodyPr/>
          <a:lstStyle/>
          <a:p>
            <a:fld id="{157898CB-BF0D-44D5-9C25-C3ED8861555E}" type="slidenum">
              <a:rPr lang="en-US" smtClean="0"/>
              <a:t>8</a:t>
            </a:fld>
            <a:endParaRPr lang="en-US"/>
          </a:p>
        </p:txBody>
      </p:sp>
    </p:spTree>
    <p:extLst>
      <p:ext uri="{BB962C8B-B14F-4D97-AF65-F5344CB8AC3E}">
        <p14:creationId xmlns:p14="http://schemas.microsoft.com/office/powerpoint/2010/main" val="3513006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98CB-BF0D-44D5-9C25-C3ED8861555E}" type="slidenum">
              <a:rPr lang="en-US" smtClean="0"/>
              <a:t>9</a:t>
            </a:fld>
            <a:endParaRPr lang="en-US"/>
          </a:p>
        </p:txBody>
      </p:sp>
    </p:spTree>
    <p:extLst>
      <p:ext uri="{BB962C8B-B14F-4D97-AF65-F5344CB8AC3E}">
        <p14:creationId xmlns:p14="http://schemas.microsoft.com/office/powerpoint/2010/main" val="3513006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98CB-BF0D-44D5-9C25-C3ED8861555E}" type="slidenum">
              <a:rPr lang="en-US" smtClean="0"/>
              <a:t>10</a:t>
            </a:fld>
            <a:endParaRPr lang="en-US"/>
          </a:p>
        </p:txBody>
      </p:sp>
    </p:spTree>
    <p:extLst>
      <p:ext uri="{BB962C8B-B14F-4D97-AF65-F5344CB8AC3E}">
        <p14:creationId xmlns:p14="http://schemas.microsoft.com/office/powerpoint/2010/main" val="3513006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898CB-BF0D-44D5-9C25-C3ED8861555E}" type="slidenum">
              <a:rPr lang="en-US" smtClean="0"/>
              <a:t>11</a:t>
            </a:fld>
            <a:endParaRPr lang="en-US"/>
          </a:p>
        </p:txBody>
      </p:sp>
    </p:spTree>
    <p:extLst>
      <p:ext uri="{BB962C8B-B14F-4D97-AF65-F5344CB8AC3E}">
        <p14:creationId xmlns:p14="http://schemas.microsoft.com/office/powerpoint/2010/main" val="3513006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AC10E2-D8CB-4F92-82EB-35082069F643}" type="datetimeFigureOut">
              <a:rPr lang="en-US" smtClean="0"/>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4163713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C10E2-D8CB-4F92-82EB-35082069F643}" type="datetimeFigureOut">
              <a:rPr lang="en-US" smtClean="0"/>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347700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C10E2-D8CB-4F92-82EB-35082069F643}" type="datetimeFigureOut">
              <a:rPr lang="en-US" smtClean="0"/>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960681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C10E2-D8CB-4F92-82EB-35082069F643}" type="datetimeFigureOut">
              <a:rPr lang="en-US" smtClean="0"/>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132204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AC10E2-D8CB-4F92-82EB-35082069F643}" type="datetimeFigureOut">
              <a:rPr lang="en-US" smtClean="0"/>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260313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AC10E2-D8CB-4F92-82EB-35082069F643}" type="datetimeFigureOut">
              <a:rPr lang="en-US" smtClean="0"/>
              <a:t>4/9/2014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1552458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AC10E2-D8CB-4F92-82EB-35082069F643}" type="datetimeFigureOut">
              <a:rPr lang="en-US" smtClean="0"/>
              <a:t>4/9/2014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365151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AC10E2-D8CB-4F92-82EB-35082069F643}" type="datetimeFigureOut">
              <a:rPr lang="en-US" smtClean="0"/>
              <a:t>4/9/2014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262467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C10E2-D8CB-4F92-82EB-35082069F643}" type="datetimeFigureOut">
              <a:rPr lang="en-US" smtClean="0"/>
              <a:t>4/9/2014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223134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C10E2-D8CB-4F92-82EB-35082069F643}" type="datetimeFigureOut">
              <a:rPr lang="en-US" smtClean="0"/>
              <a:t>4/9/2014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169257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C10E2-D8CB-4F92-82EB-35082069F643}" type="datetimeFigureOut">
              <a:rPr lang="en-US" smtClean="0"/>
              <a:t>4/9/2014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2191721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C10E2-D8CB-4F92-82EB-35082069F643}" type="datetimeFigureOut">
              <a:rPr lang="en-US" smtClean="0"/>
              <a:t>4/9/2014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AE706-9479-4A22-B589-FB3815EA6236}" type="slidenum">
              <a:rPr lang="en-US" smtClean="0"/>
              <a:t>‹#›</a:t>
            </a:fld>
            <a:endParaRPr lang="en-US"/>
          </a:p>
        </p:txBody>
      </p:sp>
    </p:spTree>
    <p:extLst>
      <p:ext uri="{BB962C8B-B14F-4D97-AF65-F5344CB8AC3E}">
        <p14:creationId xmlns:p14="http://schemas.microsoft.com/office/powerpoint/2010/main" val="3065071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gif"/><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9.w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G"/><Relationship Id="rId5" Type="http://schemas.openxmlformats.org/officeDocument/2006/relationships/image" Target="../media/image12.JP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geoinfo.montanastatelibrary.org/geography/water/"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676400"/>
            <a:ext cx="6465849" cy="1470025"/>
          </a:xfrm>
        </p:spPr>
        <p:txBody>
          <a:bodyPr/>
          <a:lstStyle/>
          <a:p>
            <a:r>
              <a:rPr lang="en-US" dirty="0" smtClean="0">
                <a:solidFill>
                  <a:srgbClr val="FFFF00"/>
                </a:solidFill>
              </a:rPr>
              <a:t>Montana Hydrography Data Stewardship</a:t>
            </a:r>
            <a:endParaRPr lang="en-US" dirty="0">
              <a:solidFill>
                <a:srgbClr val="FFFF00"/>
              </a:solidFill>
            </a:endParaRPr>
          </a:p>
        </p:txBody>
      </p:sp>
      <p:sp>
        <p:nvSpPr>
          <p:cNvPr id="3" name="Subtitle 2"/>
          <p:cNvSpPr>
            <a:spLocks noGrp="1"/>
          </p:cNvSpPr>
          <p:nvPr>
            <p:ph type="subTitle" idx="1"/>
          </p:nvPr>
        </p:nvSpPr>
        <p:spPr/>
        <p:txBody>
          <a:bodyPr/>
          <a:lstStyle/>
          <a:p>
            <a:r>
              <a:rPr lang="en-US" dirty="0" err="1" smtClean="0">
                <a:solidFill>
                  <a:schemeClr val="bg1"/>
                </a:solidFill>
              </a:rPr>
              <a:t>InterMountain</a:t>
            </a:r>
            <a:r>
              <a:rPr lang="en-US" dirty="0" smtClean="0">
                <a:solidFill>
                  <a:schemeClr val="bg1"/>
                </a:solidFill>
              </a:rPr>
              <a:t> GIS 2014</a:t>
            </a:r>
          </a:p>
          <a:p>
            <a:r>
              <a:rPr lang="en-US" dirty="0" smtClean="0">
                <a:solidFill>
                  <a:schemeClr val="bg1"/>
                </a:solidFill>
              </a:rPr>
              <a:t>NHD Workshop</a:t>
            </a:r>
          </a:p>
          <a:p>
            <a:r>
              <a:rPr lang="en-US" dirty="0" smtClean="0">
                <a:solidFill>
                  <a:schemeClr val="bg1"/>
                </a:solidFill>
              </a:rPr>
              <a:t>April 7, 2014</a:t>
            </a:r>
            <a:endParaRPr lang="en-US" dirty="0">
              <a:solidFill>
                <a:schemeClr val="bg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004610" cy="88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144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6200"/>
            <a:ext cx="9144000" cy="646331"/>
          </a:xfrm>
          <a:prstGeom prst="rect">
            <a:avLst/>
          </a:prstGeom>
          <a:noFill/>
        </p:spPr>
        <p:txBody>
          <a:bodyPr wrap="square" rtlCol="0">
            <a:spAutoFit/>
          </a:bodyPr>
          <a:lstStyle/>
          <a:p>
            <a:pPr algn="ctr"/>
            <a:r>
              <a:rPr lang="en-US" sz="3600" dirty="0" smtClean="0">
                <a:solidFill>
                  <a:srgbClr val="FFFF00"/>
                </a:solidFill>
              </a:rPr>
              <a:t>Options for submitting edits</a:t>
            </a:r>
            <a:endParaRPr lang="en-US" sz="3600" dirty="0">
              <a:solidFill>
                <a:srgbClr val="FFFF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740185889"/>
              </p:ext>
            </p:extLst>
          </p:nvPr>
        </p:nvGraphicFramePr>
        <p:xfrm>
          <a:off x="381000" y="1447800"/>
          <a:ext cx="8382000" cy="3218022"/>
        </p:xfrm>
        <a:graphic>
          <a:graphicData uri="http://schemas.openxmlformats.org/drawingml/2006/table">
            <a:tbl>
              <a:tblPr firstRow="1" firstCol="1" bandRow="1">
                <a:tableStyleId>{5C22544A-7EE6-4342-B048-85BDC9FD1C3A}</a:tableStyleId>
              </a:tblPr>
              <a:tblGrid>
                <a:gridCol w="2057400"/>
                <a:gridCol w="1431925"/>
                <a:gridCol w="1001712"/>
                <a:gridCol w="995363"/>
                <a:gridCol w="838200"/>
                <a:gridCol w="2057400"/>
              </a:tblGrid>
              <a:tr h="879235">
                <a:tc>
                  <a:txBody>
                    <a:bodyPr/>
                    <a:lstStyle/>
                    <a:p>
                      <a:pPr marL="0" marR="0" algn="ctr">
                        <a:lnSpc>
                          <a:spcPct val="115000"/>
                        </a:lnSpc>
                        <a:spcBef>
                          <a:spcPts val="0"/>
                        </a:spcBef>
                        <a:spcAft>
                          <a:spcPts val="0"/>
                        </a:spcAft>
                      </a:pPr>
                      <a:r>
                        <a:rPr lang="en-US" sz="1200" dirty="0">
                          <a:effectLst/>
                        </a:rPr>
                        <a:t>Update Option</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Intended for:</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Targeted NHD/GIS Skill-level</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Contributor Effort</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Steward Effort</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Min Turnaround Time (after contributor submission)</a:t>
                      </a:r>
                      <a:endParaRPr lang="en-US" sz="1100" dirty="0">
                        <a:effectLst/>
                        <a:latin typeface="Calibri"/>
                        <a:ea typeface="Calibri"/>
                        <a:cs typeface="Times New Roman"/>
                      </a:endParaRPr>
                    </a:p>
                  </a:txBody>
                  <a:tcPr marL="68580" marR="68580" marT="0" marB="0"/>
                </a:tc>
              </a:tr>
              <a:tr h="580319">
                <a:tc>
                  <a:txBody>
                    <a:bodyPr/>
                    <a:lstStyle/>
                    <a:p>
                      <a:pPr marL="0" marR="0" lvl="0" indent="0">
                        <a:lnSpc>
                          <a:spcPct val="115000"/>
                        </a:lnSpc>
                        <a:spcBef>
                          <a:spcPts val="0"/>
                        </a:spcBef>
                        <a:spcAft>
                          <a:spcPts val="0"/>
                        </a:spcAft>
                        <a:buFont typeface="+mj-lt"/>
                        <a:buNone/>
                      </a:pPr>
                      <a:r>
                        <a:rPr lang="en-US" sz="1200" dirty="0" smtClean="0">
                          <a:effectLst/>
                        </a:rPr>
                        <a:t>1.  Submit </a:t>
                      </a:r>
                      <a:r>
                        <a:rPr lang="en-US" sz="1200" dirty="0">
                          <a:effectLst/>
                        </a:rPr>
                        <a:t>form or email</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A few to a handful of revisions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Low</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10%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90%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Days</a:t>
                      </a:r>
                      <a:endParaRPr lang="en-US" sz="1100">
                        <a:effectLst/>
                        <a:latin typeface="Calibri"/>
                        <a:ea typeface="Calibri"/>
                        <a:cs typeface="Times New Roman"/>
                      </a:endParaRPr>
                    </a:p>
                  </a:txBody>
                  <a:tcPr marL="68580" marR="68580" marT="0" marB="0"/>
                </a:tc>
              </a:tr>
              <a:tr h="580319">
                <a:tc>
                  <a:txBody>
                    <a:bodyPr/>
                    <a:lstStyle/>
                    <a:p>
                      <a:pPr marL="0" marR="0" lvl="0" indent="0">
                        <a:lnSpc>
                          <a:spcPct val="115000"/>
                        </a:lnSpc>
                        <a:spcBef>
                          <a:spcPts val="0"/>
                        </a:spcBef>
                        <a:spcAft>
                          <a:spcPts val="0"/>
                        </a:spcAft>
                        <a:buFont typeface="+mj-lt"/>
                        <a:buNone/>
                      </a:pPr>
                      <a:r>
                        <a:rPr lang="en-US" sz="1200" dirty="0" smtClean="0">
                          <a:effectLst/>
                        </a:rPr>
                        <a:t>2.  Use </a:t>
                      </a:r>
                      <a:r>
                        <a:rPr lang="en-US" sz="1200" dirty="0">
                          <a:effectLst/>
                        </a:rPr>
                        <a:t>the NHD Update Tool</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Mass revisions (impending)</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High</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70%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30%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Weeks</a:t>
                      </a:r>
                      <a:endParaRPr lang="en-US" sz="1100">
                        <a:effectLst/>
                        <a:latin typeface="Calibri"/>
                        <a:ea typeface="Calibri"/>
                        <a:cs typeface="Times New Roman"/>
                      </a:endParaRPr>
                    </a:p>
                  </a:txBody>
                  <a:tcPr marL="68580" marR="68580" marT="0" marB="0"/>
                </a:tc>
              </a:tr>
              <a:tr h="1178149">
                <a:tc>
                  <a:txBody>
                    <a:bodyPr/>
                    <a:lstStyle/>
                    <a:p>
                      <a:pPr marL="0" marR="0" lvl="0" indent="0">
                        <a:lnSpc>
                          <a:spcPct val="115000"/>
                        </a:lnSpc>
                        <a:spcBef>
                          <a:spcPts val="0"/>
                        </a:spcBef>
                        <a:spcAft>
                          <a:spcPts val="0"/>
                        </a:spcAft>
                        <a:buFont typeface="+mj-lt"/>
                        <a:buNone/>
                      </a:pPr>
                      <a:r>
                        <a:rPr lang="en-US" sz="1200" dirty="0" smtClean="0">
                          <a:effectLst/>
                        </a:rPr>
                        <a:t>3.  Send </a:t>
                      </a:r>
                      <a:r>
                        <a:rPr lang="en-US" sz="1200" dirty="0">
                          <a:effectLst/>
                        </a:rPr>
                        <a:t>own data</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Multiple revisions (preexisting or resulting from other business needs)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Medium</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30%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70%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Months</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06289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6200"/>
            <a:ext cx="9144000" cy="646331"/>
          </a:xfrm>
          <a:prstGeom prst="rect">
            <a:avLst/>
          </a:prstGeom>
          <a:noFill/>
        </p:spPr>
        <p:txBody>
          <a:bodyPr wrap="square" rtlCol="0">
            <a:spAutoFit/>
          </a:bodyPr>
          <a:lstStyle/>
          <a:p>
            <a:pPr algn="ctr"/>
            <a:r>
              <a:rPr lang="en-US" sz="3600" dirty="0" smtClean="0">
                <a:solidFill>
                  <a:srgbClr val="FFFF00"/>
                </a:solidFill>
              </a:rPr>
              <a:t>Edit Submission Form</a:t>
            </a:r>
            <a:endParaRPr lang="en-US" sz="3600" dirty="0">
              <a:solidFill>
                <a:srgbClr val="FFFF00"/>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722531"/>
            <a:ext cx="4500751" cy="581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5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15669"/>
            <a:ext cx="9144000" cy="646331"/>
          </a:xfrm>
          <a:prstGeom prst="rect">
            <a:avLst/>
          </a:prstGeom>
          <a:noFill/>
        </p:spPr>
        <p:txBody>
          <a:bodyPr wrap="square" rtlCol="0">
            <a:spAutoFit/>
          </a:bodyPr>
          <a:lstStyle/>
          <a:p>
            <a:pPr algn="ctr"/>
            <a:r>
              <a:rPr lang="en-US" sz="3600" dirty="0" smtClean="0">
                <a:solidFill>
                  <a:srgbClr val="FFFF00"/>
                </a:solidFill>
              </a:rPr>
              <a:t>Track the status of your submission</a:t>
            </a:r>
            <a:endParaRPr lang="en-US" sz="3600" dirty="0">
              <a:solidFill>
                <a:srgbClr val="FFFF00"/>
              </a:solidFill>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0"/>
            <a:ext cx="7866771" cy="6024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73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6200"/>
            <a:ext cx="9144000" cy="646331"/>
          </a:xfrm>
          <a:prstGeom prst="rect">
            <a:avLst/>
          </a:prstGeom>
          <a:noFill/>
        </p:spPr>
        <p:txBody>
          <a:bodyPr wrap="square" rtlCol="0">
            <a:spAutoFit/>
          </a:bodyPr>
          <a:lstStyle/>
          <a:p>
            <a:pPr algn="ctr"/>
            <a:r>
              <a:rPr lang="en-US" sz="3600" dirty="0" smtClean="0">
                <a:solidFill>
                  <a:srgbClr val="FFFF00"/>
                </a:solidFill>
              </a:rPr>
              <a:t>Best Practices and FAQ</a:t>
            </a:r>
            <a:endParaRPr lang="en-US" sz="3600" dirty="0">
              <a:solidFill>
                <a:srgbClr val="FFFF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735541"/>
            <a:ext cx="44958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1013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3835" y="2438400"/>
            <a:ext cx="7772400" cy="16986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smtClean="0"/>
          </a:p>
        </p:txBody>
      </p:sp>
      <p:sp>
        <p:nvSpPr>
          <p:cNvPr id="6" name="TextBox 5"/>
          <p:cNvSpPr txBox="1"/>
          <p:nvPr/>
        </p:nvSpPr>
        <p:spPr>
          <a:xfrm>
            <a:off x="9525" y="381000"/>
            <a:ext cx="9144000" cy="646331"/>
          </a:xfrm>
          <a:prstGeom prst="rect">
            <a:avLst/>
          </a:prstGeom>
          <a:noFill/>
        </p:spPr>
        <p:txBody>
          <a:bodyPr wrap="square" rtlCol="0">
            <a:spAutoFit/>
          </a:bodyPr>
          <a:lstStyle/>
          <a:p>
            <a:pPr algn="ctr"/>
            <a:r>
              <a:rPr lang="en-US" sz="3600" dirty="0" smtClean="0">
                <a:solidFill>
                  <a:srgbClr val="FFFF00"/>
                </a:solidFill>
              </a:rPr>
              <a:t>Get Involved</a:t>
            </a:r>
            <a:endParaRPr lang="en-US" sz="3600" dirty="0">
              <a:solidFill>
                <a:srgbClr val="FFFF00"/>
              </a:solidFill>
            </a:endParaRPr>
          </a:p>
        </p:txBody>
      </p:sp>
      <p:sp>
        <p:nvSpPr>
          <p:cNvPr id="3" name="TextBox 2"/>
          <p:cNvSpPr txBox="1"/>
          <p:nvPr/>
        </p:nvSpPr>
        <p:spPr>
          <a:xfrm>
            <a:off x="838200" y="1371600"/>
            <a:ext cx="739140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FFFF00"/>
                </a:solidFill>
              </a:rPr>
              <a:t>Join</a:t>
            </a:r>
            <a:r>
              <a:rPr lang="en-US" sz="2400" dirty="0" smtClean="0"/>
              <a:t> </a:t>
            </a:r>
            <a:r>
              <a:rPr lang="en-US" sz="2400" dirty="0" smtClean="0">
                <a:solidFill>
                  <a:schemeClr val="bg1"/>
                </a:solidFill>
              </a:rPr>
              <a:t>the Montana Hydrography Workgroup (Google, “MAGIP Hydrography Workgroup”)</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solidFill>
                  <a:schemeClr val="bg1"/>
                </a:solidFill>
              </a:rPr>
              <a:t>NHD Stewardship and Maintenance</a:t>
            </a:r>
          </a:p>
          <a:p>
            <a:pPr marL="800100" lvl="1" indent="-342900">
              <a:buFont typeface="Arial" panose="020B0604020202020204" pitchFamily="34" charset="0"/>
              <a:buChar char="•"/>
            </a:pPr>
            <a:r>
              <a:rPr lang="en-US" sz="2400" dirty="0" smtClean="0">
                <a:solidFill>
                  <a:schemeClr val="bg1"/>
                </a:solidFill>
              </a:rPr>
              <a:t>Contact:</a:t>
            </a:r>
            <a:r>
              <a:rPr lang="en-US" sz="2400" dirty="0" smtClean="0">
                <a:solidFill>
                  <a:srgbClr val="FFFF00"/>
                </a:solidFill>
              </a:rPr>
              <a:t>  geoinfo@mt.gov</a:t>
            </a:r>
          </a:p>
          <a:p>
            <a:pPr marL="342900" indent="-342900">
              <a:buFont typeface="Arial" panose="020B0604020202020204" pitchFamily="34" charset="0"/>
              <a:buChar char="•"/>
            </a:pPr>
            <a:endParaRPr lang="en-US" sz="2400" dirty="0" smtClean="0">
              <a:solidFill>
                <a:srgbClr val="FFFF00"/>
              </a:solidFill>
            </a:endParaRPr>
          </a:p>
          <a:p>
            <a:pPr marL="342900" indent="-342900">
              <a:buFont typeface="Arial" panose="020B0604020202020204" pitchFamily="34" charset="0"/>
              <a:buChar char="•"/>
            </a:pPr>
            <a:r>
              <a:rPr lang="en-US" sz="2400" dirty="0" smtClean="0">
                <a:solidFill>
                  <a:schemeClr val="bg1"/>
                </a:solidFill>
              </a:rPr>
              <a:t>Who can contribute? </a:t>
            </a:r>
            <a:r>
              <a:rPr lang="en-US" sz="2400" dirty="0" smtClean="0">
                <a:solidFill>
                  <a:srgbClr val="FFFF00"/>
                </a:solidFill>
              </a:rPr>
              <a:t>Anyone…you</a:t>
            </a:r>
            <a:endParaRPr lang="en-US" sz="2400" dirty="0" smtClean="0">
              <a:solidFill>
                <a:schemeClr val="bg1"/>
              </a:solidFill>
            </a:endParaRPr>
          </a:p>
          <a:p>
            <a:pPr lvl="1"/>
            <a:endParaRPr lang="en-US" sz="2400" dirty="0"/>
          </a:p>
        </p:txBody>
      </p:sp>
      <p:sp>
        <p:nvSpPr>
          <p:cNvPr id="5" name="Title 1"/>
          <p:cNvSpPr txBox="1">
            <a:spLocks/>
          </p:cNvSpPr>
          <p:nvPr/>
        </p:nvSpPr>
        <p:spPr>
          <a:xfrm>
            <a:off x="19050" y="3339504"/>
            <a:ext cx="7772400" cy="16986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42" y="4442358"/>
            <a:ext cx="2670543" cy="60872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446095"/>
            <a:ext cx="921485" cy="92328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4363" y="4437554"/>
            <a:ext cx="2421122" cy="63756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631" y="6060327"/>
            <a:ext cx="1576592" cy="567573"/>
          </a:xfrm>
          <a:prstGeom prst="rect">
            <a:avLst/>
          </a:prstGeom>
          <a:solidFill>
            <a:schemeClr val="tx1"/>
          </a:solidFill>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0763" y="5588623"/>
            <a:ext cx="2133600" cy="62351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52770" y="5442378"/>
            <a:ext cx="1574672" cy="636946"/>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67178" y="4267200"/>
            <a:ext cx="1827193" cy="811633"/>
          </a:xfrm>
          <a:prstGeom prst="rect">
            <a:avLst/>
          </a:prstGeom>
        </p:spPr>
      </p:pic>
      <p:pic>
        <p:nvPicPr>
          <p:cNvPr id="512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57970" y="5277456"/>
            <a:ext cx="838648" cy="1091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66318" y="5108195"/>
            <a:ext cx="87630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224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3835" y="2438400"/>
            <a:ext cx="7772400" cy="16986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smtClean="0"/>
          </a:p>
        </p:txBody>
      </p:sp>
      <p:sp>
        <p:nvSpPr>
          <p:cNvPr id="6" name="TextBox 5"/>
          <p:cNvSpPr txBox="1"/>
          <p:nvPr/>
        </p:nvSpPr>
        <p:spPr>
          <a:xfrm>
            <a:off x="9525" y="191869"/>
            <a:ext cx="9144000" cy="646331"/>
          </a:xfrm>
          <a:prstGeom prst="rect">
            <a:avLst/>
          </a:prstGeom>
          <a:noFill/>
        </p:spPr>
        <p:txBody>
          <a:bodyPr wrap="square" rtlCol="0">
            <a:spAutoFit/>
          </a:bodyPr>
          <a:lstStyle/>
          <a:p>
            <a:pPr algn="ctr"/>
            <a:r>
              <a:rPr lang="en-US" sz="3600" dirty="0" smtClean="0">
                <a:solidFill>
                  <a:srgbClr val="FFFF00"/>
                </a:solidFill>
              </a:rPr>
              <a:t>Take Home Messages</a:t>
            </a:r>
            <a:endParaRPr lang="en-US" sz="3600" dirty="0">
              <a:solidFill>
                <a:srgbClr val="FFFF00"/>
              </a:solidFill>
            </a:endParaRPr>
          </a:p>
        </p:txBody>
      </p:sp>
      <p:sp>
        <p:nvSpPr>
          <p:cNvPr id="2" name="TextBox 1"/>
          <p:cNvSpPr txBox="1"/>
          <p:nvPr/>
        </p:nvSpPr>
        <p:spPr>
          <a:xfrm>
            <a:off x="762000" y="1143000"/>
            <a:ext cx="7696200"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bg1"/>
                </a:solidFill>
              </a:rPr>
              <a:t>If you’re looking for water data, think the Montana Water Information System</a:t>
            </a:r>
          </a:p>
          <a:p>
            <a:pPr marL="342900" indent="-342900">
              <a:buFont typeface="Arial" panose="020B0604020202020204" pitchFamily="34" charset="0"/>
              <a:buChar char="•"/>
            </a:pPr>
            <a:endParaRPr lang="en-US" sz="2400" dirty="0" smtClean="0">
              <a:solidFill>
                <a:schemeClr val="bg1"/>
              </a:solidFill>
            </a:endParaRPr>
          </a:p>
          <a:p>
            <a:pPr marL="342900" indent="-342900">
              <a:buFont typeface="Arial" panose="020B0604020202020204" pitchFamily="34" charset="0"/>
              <a:buChar char="•"/>
            </a:pPr>
            <a:r>
              <a:rPr lang="en-US" sz="2400" dirty="0" smtClean="0">
                <a:solidFill>
                  <a:schemeClr val="bg1"/>
                </a:solidFill>
              </a:rPr>
              <a:t>Montana Hydrography Dataset requests, questions, </a:t>
            </a:r>
            <a:r>
              <a:rPr lang="en-US" sz="2400" dirty="0">
                <a:solidFill>
                  <a:schemeClr val="bg1"/>
                </a:solidFill>
              </a:rPr>
              <a:t>and edits should be directed to the Montana State Library (geoinfo@mt.gov)</a:t>
            </a:r>
          </a:p>
          <a:p>
            <a:endParaRPr lang="en-US" sz="2400" dirty="0" smtClean="0">
              <a:solidFill>
                <a:schemeClr val="bg1"/>
              </a:solidFill>
            </a:endParaRPr>
          </a:p>
          <a:p>
            <a:pPr marL="342900" indent="-342900">
              <a:buFont typeface="Arial" panose="020B0604020202020204" pitchFamily="34" charset="0"/>
              <a:buChar char="•"/>
            </a:pPr>
            <a:r>
              <a:rPr lang="en-US" sz="2400" dirty="0" smtClean="0">
                <a:solidFill>
                  <a:schemeClr val="bg1"/>
                </a:solidFill>
              </a:rPr>
              <a:t>“</a:t>
            </a:r>
            <a:r>
              <a:rPr lang="en-US" sz="2400" dirty="0">
                <a:solidFill>
                  <a:schemeClr val="bg1"/>
                </a:solidFill>
              </a:rPr>
              <a:t>On-the-ground” knowledge and contribution is critical to the improvement of the Montana Hydrography Dataset.</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p>
        </p:txBody>
      </p:sp>
      <p:sp>
        <p:nvSpPr>
          <p:cNvPr id="3" name="TextBox 2"/>
          <p:cNvSpPr txBox="1"/>
          <p:nvPr/>
        </p:nvSpPr>
        <p:spPr>
          <a:xfrm>
            <a:off x="3468068" y="5648980"/>
            <a:ext cx="2438400" cy="523220"/>
          </a:xfrm>
          <a:prstGeom prst="rect">
            <a:avLst/>
          </a:prstGeom>
          <a:noFill/>
        </p:spPr>
        <p:txBody>
          <a:bodyPr wrap="square" rtlCol="0">
            <a:spAutoFit/>
          </a:bodyPr>
          <a:lstStyle/>
          <a:p>
            <a:r>
              <a:rPr lang="en-US" sz="2800" dirty="0" smtClean="0"/>
              <a:t>Stay Tuned!</a:t>
            </a:r>
            <a:endParaRPr lang="en-US" sz="2800" dirty="0"/>
          </a:p>
        </p:txBody>
      </p:sp>
      <p:pic>
        <p:nvPicPr>
          <p:cNvPr id="7170" name="Picture 2" descr="C:\Users\cw0117\AppData\Local\Microsoft\Windows\Temporary Internet Files\Content.IE5\74TNOCV1\dglxasset[1].asp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5575" y="5012873"/>
            <a:ext cx="1546225" cy="16414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cw0117\AppData\Local\Microsoft\Windows\Temporary Internet Files\Content.IE5\44YV21IN\MC90007875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4261" y="5012873"/>
            <a:ext cx="1543840" cy="164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1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96549" y="2386213"/>
            <a:ext cx="3352800" cy="461665"/>
          </a:xfrm>
          <a:prstGeom prst="rect">
            <a:avLst/>
          </a:prstGeom>
          <a:noFill/>
        </p:spPr>
        <p:txBody>
          <a:bodyPr wrap="square" rtlCol="0">
            <a:spAutoFit/>
          </a:bodyPr>
          <a:lstStyle/>
          <a:p>
            <a:r>
              <a:rPr lang="en-US" sz="2400" dirty="0" smtClean="0">
                <a:solidFill>
                  <a:srgbClr val="FFFF00"/>
                </a:solidFill>
              </a:rPr>
              <a:t>Information Services</a:t>
            </a:r>
            <a:endParaRPr lang="en-US" sz="2400" dirty="0">
              <a:solidFill>
                <a:srgbClr val="FFFF00"/>
              </a:solidFill>
            </a:endParaRPr>
          </a:p>
        </p:txBody>
      </p:sp>
      <p:sp>
        <p:nvSpPr>
          <p:cNvPr id="6" name="TextBox 5"/>
          <p:cNvSpPr txBox="1"/>
          <p:nvPr/>
        </p:nvSpPr>
        <p:spPr>
          <a:xfrm>
            <a:off x="5449349" y="2386213"/>
            <a:ext cx="3048000" cy="461665"/>
          </a:xfrm>
          <a:prstGeom prst="rect">
            <a:avLst/>
          </a:prstGeom>
          <a:noFill/>
        </p:spPr>
        <p:txBody>
          <a:bodyPr wrap="square" rtlCol="0">
            <a:spAutoFit/>
          </a:bodyPr>
          <a:lstStyle/>
          <a:p>
            <a:r>
              <a:rPr lang="en-US" sz="2400" dirty="0" smtClean="0">
                <a:solidFill>
                  <a:prstClr val="white"/>
                </a:solidFill>
              </a:rPr>
              <a:t>Services to Libraries</a:t>
            </a:r>
            <a:endParaRPr lang="en-US" sz="2400" dirty="0">
              <a:solidFill>
                <a:prstClr val="white"/>
              </a:solidFill>
            </a:endParaRPr>
          </a:p>
        </p:txBody>
      </p:sp>
      <p:sp>
        <p:nvSpPr>
          <p:cNvPr id="7" name="TextBox 6"/>
          <p:cNvSpPr txBox="1"/>
          <p:nvPr/>
        </p:nvSpPr>
        <p:spPr>
          <a:xfrm>
            <a:off x="838200" y="3364287"/>
            <a:ext cx="2209800" cy="830997"/>
          </a:xfrm>
          <a:prstGeom prst="rect">
            <a:avLst/>
          </a:prstGeom>
          <a:noFill/>
        </p:spPr>
        <p:txBody>
          <a:bodyPr wrap="square" rtlCol="0">
            <a:spAutoFit/>
          </a:bodyPr>
          <a:lstStyle/>
          <a:p>
            <a:pPr algn="ctr"/>
            <a:r>
              <a:rPr lang="en-US" sz="2400" dirty="0" smtClean="0">
                <a:solidFill>
                  <a:prstClr val="white"/>
                </a:solidFill>
              </a:rPr>
              <a:t>State Publications</a:t>
            </a:r>
            <a:endParaRPr lang="en-US" sz="2400" dirty="0">
              <a:solidFill>
                <a:prstClr val="white"/>
              </a:solidFill>
            </a:endParaRPr>
          </a:p>
        </p:txBody>
      </p:sp>
      <p:sp>
        <p:nvSpPr>
          <p:cNvPr id="8" name="TextBox 7"/>
          <p:cNvSpPr txBox="1"/>
          <p:nvPr/>
        </p:nvSpPr>
        <p:spPr>
          <a:xfrm>
            <a:off x="3014444" y="3364287"/>
            <a:ext cx="2514600" cy="830997"/>
          </a:xfrm>
          <a:prstGeom prst="rect">
            <a:avLst/>
          </a:prstGeom>
          <a:noFill/>
        </p:spPr>
        <p:txBody>
          <a:bodyPr wrap="square" rtlCol="0">
            <a:spAutoFit/>
          </a:bodyPr>
          <a:lstStyle/>
          <a:p>
            <a:r>
              <a:rPr lang="en-US" sz="2400" dirty="0" smtClean="0">
                <a:solidFill>
                  <a:srgbClr val="FFFF00"/>
                </a:solidFill>
              </a:rPr>
              <a:t>Geographic Information</a:t>
            </a:r>
            <a:endParaRPr lang="en-US" sz="2400" dirty="0">
              <a:solidFill>
                <a:srgbClr val="FFFF00"/>
              </a:solidFill>
            </a:endParaRPr>
          </a:p>
        </p:txBody>
      </p:sp>
      <p:sp>
        <p:nvSpPr>
          <p:cNvPr id="9" name="TextBox 8"/>
          <p:cNvSpPr txBox="1"/>
          <p:nvPr/>
        </p:nvSpPr>
        <p:spPr>
          <a:xfrm>
            <a:off x="4915949" y="3357084"/>
            <a:ext cx="2552700" cy="830997"/>
          </a:xfrm>
          <a:prstGeom prst="rect">
            <a:avLst/>
          </a:prstGeom>
          <a:noFill/>
        </p:spPr>
        <p:txBody>
          <a:bodyPr wrap="square" rtlCol="0">
            <a:spAutoFit/>
          </a:bodyPr>
          <a:lstStyle/>
          <a:p>
            <a:pPr algn="ctr"/>
            <a:r>
              <a:rPr lang="en-US" sz="2400" dirty="0" smtClean="0">
                <a:solidFill>
                  <a:prstClr val="white"/>
                </a:solidFill>
              </a:rPr>
              <a:t>Natural Heritage Program</a:t>
            </a:r>
            <a:endParaRPr lang="en-US" sz="2400" dirty="0">
              <a:solidFill>
                <a:prstClr val="white"/>
              </a:solidFill>
            </a:endParaRPr>
          </a:p>
        </p:txBody>
      </p:sp>
      <p:sp>
        <p:nvSpPr>
          <p:cNvPr id="10" name="TextBox 9"/>
          <p:cNvSpPr txBox="1"/>
          <p:nvPr/>
        </p:nvSpPr>
        <p:spPr>
          <a:xfrm>
            <a:off x="3391949" y="4576284"/>
            <a:ext cx="1095812" cy="461665"/>
          </a:xfrm>
          <a:prstGeom prst="rect">
            <a:avLst/>
          </a:prstGeom>
          <a:noFill/>
        </p:spPr>
        <p:txBody>
          <a:bodyPr wrap="square" rtlCol="0">
            <a:spAutoFit/>
          </a:bodyPr>
          <a:lstStyle/>
          <a:p>
            <a:r>
              <a:rPr lang="en-US" sz="2400" dirty="0" smtClean="0">
                <a:solidFill>
                  <a:srgbClr val="FFFF00"/>
                </a:solidFill>
              </a:rPr>
              <a:t>NRIS</a:t>
            </a:r>
            <a:endParaRPr lang="en-US" sz="2400" dirty="0">
              <a:solidFill>
                <a:srgbClr val="FFFF00"/>
              </a:solidFill>
            </a:endParaRPr>
          </a:p>
        </p:txBody>
      </p:sp>
      <p:sp>
        <p:nvSpPr>
          <p:cNvPr id="11" name="TextBox 10"/>
          <p:cNvSpPr txBox="1"/>
          <p:nvPr/>
        </p:nvSpPr>
        <p:spPr>
          <a:xfrm>
            <a:off x="1944149" y="5566884"/>
            <a:ext cx="3738695" cy="830997"/>
          </a:xfrm>
          <a:prstGeom prst="rect">
            <a:avLst/>
          </a:prstGeom>
          <a:noFill/>
        </p:spPr>
        <p:txBody>
          <a:bodyPr wrap="square" rtlCol="0">
            <a:spAutoFit/>
          </a:bodyPr>
          <a:lstStyle/>
          <a:p>
            <a:pPr algn="ctr"/>
            <a:r>
              <a:rPr lang="en-US" sz="2400" dirty="0" smtClean="0">
                <a:solidFill>
                  <a:srgbClr val="FFFF00"/>
                </a:solidFill>
              </a:rPr>
              <a:t>Water Information System</a:t>
            </a:r>
            <a:endParaRPr lang="en-US" sz="2400" dirty="0">
              <a:solidFill>
                <a:srgbClr val="FFFF00"/>
              </a:solidFill>
            </a:endParaRPr>
          </a:p>
        </p:txBody>
      </p:sp>
      <p:cxnSp>
        <p:nvCxnSpPr>
          <p:cNvPr id="12" name="Straight Connector 11"/>
          <p:cNvCxnSpPr>
            <a:stCxn id="19" idx="2"/>
            <a:endCxn id="5" idx="0"/>
          </p:cNvCxnSpPr>
          <p:nvPr/>
        </p:nvCxnSpPr>
        <p:spPr>
          <a:xfrm flipH="1">
            <a:off x="3772949" y="1833084"/>
            <a:ext cx="1347761" cy="553129"/>
          </a:xfrm>
          <a:prstGeom prst="line">
            <a:avLst/>
          </a:prstGeom>
          <a:no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9" idx="2"/>
          </p:cNvCxnSpPr>
          <p:nvPr/>
        </p:nvCxnSpPr>
        <p:spPr>
          <a:xfrm>
            <a:off x="5120710" y="1833084"/>
            <a:ext cx="1395439" cy="553129"/>
          </a:xfrm>
          <a:prstGeom prst="line">
            <a:avLst/>
          </a:prstGeom>
          <a:no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 idx="2"/>
            <a:endCxn id="7" idx="0"/>
          </p:cNvCxnSpPr>
          <p:nvPr/>
        </p:nvCxnSpPr>
        <p:spPr>
          <a:xfrm flipH="1">
            <a:off x="1943100" y="2847878"/>
            <a:ext cx="1829849" cy="516409"/>
          </a:xfrm>
          <a:prstGeom prst="line">
            <a:avLst/>
          </a:prstGeom>
          <a:no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791474" y="2847878"/>
            <a:ext cx="0" cy="440209"/>
          </a:xfrm>
          <a:prstGeom prst="line">
            <a:avLst/>
          </a:prstGeom>
          <a:no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 idx="2"/>
          </p:cNvCxnSpPr>
          <p:nvPr/>
        </p:nvCxnSpPr>
        <p:spPr>
          <a:xfrm>
            <a:off x="3772949" y="2847878"/>
            <a:ext cx="2002697" cy="509206"/>
          </a:xfrm>
          <a:prstGeom prst="line">
            <a:avLst/>
          </a:prstGeom>
          <a:no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91474" y="4188081"/>
            <a:ext cx="0" cy="371212"/>
          </a:xfrm>
          <a:prstGeom prst="line">
            <a:avLst/>
          </a:prstGeom>
          <a:no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791474" y="5050475"/>
            <a:ext cx="0" cy="440209"/>
          </a:xfrm>
          <a:prstGeom prst="line">
            <a:avLst/>
          </a:prstGeom>
          <a:noFill/>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8223" y="304800"/>
            <a:ext cx="4284974" cy="1528284"/>
          </a:xfrm>
          <a:prstGeom prst="rect">
            <a:avLst/>
          </a:prstGeom>
          <a:solidFill>
            <a:schemeClr val="bg1"/>
          </a:solidFill>
        </p:spPr>
      </p:pic>
    </p:spTree>
    <p:extLst>
      <p:ext uri="{BB962C8B-B14F-4D97-AF65-F5344CB8AC3E}">
        <p14:creationId xmlns:p14="http://schemas.microsoft.com/office/powerpoint/2010/main" val="3205220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23587" y="304800"/>
            <a:ext cx="8686800" cy="890588"/>
          </a:xfrm>
          <a:noFill/>
        </p:spPr>
        <p:txBody>
          <a:bodyPr lIns="92075" tIns="46038" rIns="92075" bIns="46038">
            <a:normAutofit fontScale="90000"/>
          </a:bodyPr>
          <a:lstStyle/>
          <a:p>
            <a:r>
              <a:rPr lang="en-US" altLang="en-US" b="1" dirty="0" smtClean="0">
                <a:solidFill>
                  <a:srgbClr val="FFFF00"/>
                </a:solidFill>
              </a:rPr>
              <a:t>Montana Spatial Data Infrastructure (MSDI)</a:t>
            </a:r>
          </a:p>
        </p:txBody>
      </p:sp>
      <p:grpSp>
        <p:nvGrpSpPr>
          <p:cNvPr id="2086" name="Group 5"/>
          <p:cNvGrpSpPr>
            <a:grpSpLocks/>
          </p:cNvGrpSpPr>
          <p:nvPr/>
        </p:nvGrpSpPr>
        <p:grpSpPr bwMode="auto">
          <a:xfrm>
            <a:off x="105100" y="1752600"/>
            <a:ext cx="2333300" cy="4740091"/>
            <a:chOff x="144" y="1920"/>
            <a:chExt cx="1500" cy="2256"/>
          </a:xfrm>
        </p:grpSpPr>
        <p:sp>
          <p:nvSpPr>
            <p:cNvPr id="2112" name="AutoShape 7" descr="DOQQ"/>
            <p:cNvSpPr>
              <a:spLocks noChangeArrowheads="1"/>
            </p:cNvSpPr>
            <p:nvPr/>
          </p:nvSpPr>
          <p:spPr bwMode="auto">
            <a:xfrm>
              <a:off x="144" y="3592"/>
              <a:ext cx="1497" cy="584"/>
            </a:xfrm>
            <a:prstGeom prst="diamond">
              <a:avLst/>
            </a:prstGeom>
            <a:blipFill dpi="0" rotWithShape="0">
              <a:blip r:embed="rId3"/>
              <a:srcRect/>
              <a:stretch>
                <a:fillRect/>
              </a:stretch>
            </a:blipFill>
            <a:ln w="15875">
              <a:solidFill>
                <a:schemeClr val="bg2"/>
              </a:solidFill>
              <a:miter lim="800000"/>
              <a:headEnd/>
              <a:tailEnd/>
            </a:ln>
            <a:effectLst/>
            <a:extLst>
              <a:ext uri="{AF507438-7753-43E0-B8FC-AC1667EBCBE1}">
                <a14:hiddenEffects xmlns:a14="http://schemas.microsoft.com/office/drawing/2010/main">
                  <a:effectLst>
                    <a:outerShdw dist="40161" dir="4293903" algn="ctr" rotWithShape="0">
                      <a:srgbClr val="003366"/>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2110" name="AutoShape 10" descr="HILSHD"/>
            <p:cNvSpPr>
              <a:spLocks noChangeArrowheads="1"/>
            </p:cNvSpPr>
            <p:nvPr/>
          </p:nvSpPr>
          <p:spPr bwMode="auto">
            <a:xfrm>
              <a:off x="144" y="3289"/>
              <a:ext cx="1498" cy="584"/>
            </a:xfrm>
            <a:prstGeom prst="diamond">
              <a:avLst/>
            </a:prstGeom>
            <a:blipFill dpi="0" rotWithShape="0">
              <a:blip r:embed="rId4"/>
              <a:srcRect/>
              <a:stretch>
                <a:fillRect/>
              </a:stretch>
            </a:blipFill>
            <a:ln w="15875">
              <a:solidFill>
                <a:schemeClr val="bg2"/>
              </a:solidFill>
              <a:miter lim="800000"/>
              <a:headEnd/>
              <a:tailEnd/>
            </a:ln>
            <a:effectLst/>
            <a:extLst>
              <a:ext uri="{AF507438-7753-43E0-B8FC-AC1667EBCBE1}">
                <a14:hiddenEffects xmlns:a14="http://schemas.microsoft.com/office/drawing/2010/main">
                  <a:effectLst>
                    <a:outerShdw dist="40161" dir="4293903" algn="ctr" rotWithShape="0">
                      <a:srgbClr val="003366"/>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grpSp>
          <p:nvGrpSpPr>
            <p:cNvPr id="2103" name="Group 13"/>
            <p:cNvGrpSpPr>
              <a:grpSpLocks/>
            </p:cNvGrpSpPr>
            <p:nvPr/>
          </p:nvGrpSpPr>
          <p:grpSpPr bwMode="auto">
            <a:xfrm>
              <a:off x="182" y="2997"/>
              <a:ext cx="1462" cy="640"/>
              <a:chOff x="960" y="2112"/>
              <a:chExt cx="2479" cy="912"/>
            </a:xfrm>
          </p:grpSpPr>
          <p:sp>
            <p:nvSpPr>
              <p:cNvPr id="2105" name="AutoShape 14"/>
              <p:cNvSpPr>
                <a:spLocks noChangeArrowheads="1"/>
              </p:cNvSpPr>
              <p:nvPr/>
            </p:nvSpPr>
            <p:spPr bwMode="auto">
              <a:xfrm>
                <a:off x="960" y="2112"/>
                <a:ext cx="2479" cy="912"/>
              </a:xfrm>
              <a:prstGeom prst="diamond">
                <a:avLst/>
              </a:prstGeom>
              <a:solidFill>
                <a:srgbClr val="FFFFCC"/>
              </a:solidFill>
              <a:ln w="15875">
                <a:solidFill>
                  <a:schemeClr val="bg2"/>
                </a:solidFill>
                <a:miter lim="800000"/>
                <a:headEnd/>
                <a:tailEnd/>
              </a:ln>
              <a:effectLst/>
              <a:extLst>
                <a:ext uri="{AF507438-7753-43E0-B8FC-AC1667EBCBE1}">
                  <a14:hiddenEffects xmlns:a14="http://schemas.microsoft.com/office/drawing/2010/main">
                    <a:effectLst>
                      <a:outerShdw dist="40161" dir="4293903" algn="ctr" rotWithShape="0">
                        <a:srgbClr val="003366"/>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2106" name="AutoShape 15"/>
              <p:cNvSpPr>
                <a:spLocks noChangeArrowheads="1"/>
              </p:cNvSpPr>
              <p:nvPr/>
            </p:nvSpPr>
            <p:spPr bwMode="auto">
              <a:xfrm>
                <a:off x="1428" y="2480"/>
                <a:ext cx="203" cy="141"/>
              </a:xfrm>
              <a:prstGeom prst="triangle">
                <a:avLst>
                  <a:gd name="adj" fmla="val 50000"/>
                </a:avLst>
              </a:prstGeom>
              <a:solidFill>
                <a:schemeClr val="bg2"/>
              </a:solidFill>
              <a:ln w="15875">
                <a:solidFill>
                  <a:schemeClr val="bg2"/>
                </a:solidFill>
                <a:miter lim="800000"/>
                <a:headEnd/>
                <a:tailEnd/>
              </a:ln>
              <a:effectLst/>
              <a:extLst>
                <a:ext uri="{AF507438-7753-43E0-B8FC-AC1667EBCBE1}">
                  <a14:hiddenEffects xmlns:a14="http://schemas.microsoft.com/office/drawing/2010/main">
                    <a:effectLst>
                      <a:outerShdw dist="28398" dir="1593903" algn="ctr" rotWithShape="0">
                        <a:srgbClr val="003366"/>
                      </a:outerShdw>
                    </a:effectLst>
                  </a14:hiddenEffects>
                </a:ext>
              </a:extLst>
            </p:spPr>
            <p:txBody>
              <a:bodyPr vert="eaVert"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2107" name="AutoShape 16"/>
              <p:cNvSpPr>
                <a:spLocks noChangeArrowheads="1"/>
              </p:cNvSpPr>
              <p:nvPr/>
            </p:nvSpPr>
            <p:spPr bwMode="auto">
              <a:xfrm>
                <a:off x="1991" y="2691"/>
                <a:ext cx="203" cy="140"/>
              </a:xfrm>
              <a:prstGeom prst="triangle">
                <a:avLst>
                  <a:gd name="adj" fmla="val 50000"/>
                </a:avLst>
              </a:prstGeom>
              <a:solidFill>
                <a:schemeClr val="bg2"/>
              </a:solidFill>
              <a:ln w="15875">
                <a:solidFill>
                  <a:schemeClr val="bg2"/>
                </a:solidFill>
                <a:miter lim="800000"/>
                <a:headEnd/>
                <a:tailEnd/>
              </a:ln>
              <a:effectLst/>
              <a:extLst>
                <a:ext uri="{AF507438-7753-43E0-B8FC-AC1667EBCBE1}">
                  <a14:hiddenEffects xmlns:a14="http://schemas.microsoft.com/office/drawing/2010/main">
                    <a:effectLst>
                      <a:outerShdw dist="28398" dir="1593903" algn="ctr" rotWithShape="0">
                        <a:srgbClr val="003366"/>
                      </a:outerShdw>
                    </a:effectLst>
                  </a14:hiddenEffects>
                </a:ext>
              </a:extLst>
            </p:spPr>
            <p:txBody>
              <a:bodyPr vert="eaVert"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2108" name="AutoShape 17"/>
              <p:cNvSpPr>
                <a:spLocks noChangeArrowheads="1"/>
              </p:cNvSpPr>
              <p:nvPr/>
            </p:nvSpPr>
            <p:spPr bwMode="auto">
              <a:xfrm>
                <a:off x="2834" y="2480"/>
                <a:ext cx="202" cy="141"/>
              </a:xfrm>
              <a:prstGeom prst="triangle">
                <a:avLst>
                  <a:gd name="adj" fmla="val 50000"/>
                </a:avLst>
              </a:prstGeom>
              <a:solidFill>
                <a:schemeClr val="bg2"/>
              </a:solidFill>
              <a:ln w="15875">
                <a:solidFill>
                  <a:schemeClr val="bg2"/>
                </a:solidFill>
                <a:miter lim="800000"/>
                <a:headEnd/>
                <a:tailEnd/>
              </a:ln>
              <a:effectLst/>
              <a:extLst>
                <a:ext uri="{AF507438-7753-43E0-B8FC-AC1667EBCBE1}">
                  <a14:hiddenEffects xmlns:a14="http://schemas.microsoft.com/office/drawing/2010/main">
                    <a:effectLst>
                      <a:outerShdw dist="28398" dir="1593903" algn="ctr" rotWithShape="0">
                        <a:srgbClr val="003366"/>
                      </a:outerShdw>
                    </a:effectLst>
                  </a14:hiddenEffects>
                </a:ext>
              </a:extLst>
            </p:spPr>
            <p:txBody>
              <a:bodyPr vert="eaVert"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2109" name="AutoShape 18"/>
              <p:cNvSpPr>
                <a:spLocks noChangeArrowheads="1"/>
              </p:cNvSpPr>
              <p:nvPr/>
            </p:nvSpPr>
            <p:spPr bwMode="auto">
              <a:xfrm>
                <a:off x="2365" y="2638"/>
                <a:ext cx="202" cy="140"/>
              </a:xfrm>
              <a:prstGeom prst="triangle">
                <a:avLst>
                  <a:gd name="adj" fmla="val 50000"/>
                </a:avLst>
              </a:prstGeom>
              <a:solidFill>
                <a:schemeClr val="bg2"/>
              </a:solidFill>
              <a:ln w="15875">
                <a:solidFill>
                  <a:schemeClr val="bg2"/>
                </a:solidFill>
                <a:miter lim="800000"/>
                <a:headEnd/>
                <a:tailEnd/>
              </a:ln>
              <a:effectLst/>
              <a:extLst>
                <a:ext uri="{AF507438-7753-43E0-B8FC-AC1667EBCBE1}">
                  <a14:hiddenEffects xmlns:a14="http://schemas.microsoft.com/office/drawing/2010/main">
                    <a:effectLst>
                      <a:outerShdw dist="28398" dir="1593903" algn="ctr" rotWithShape="0">
                        <a:srgbClr val="003366"/>
                      </a:outerShdw>
                    </a:effectLst>
                  </a14:hiddenEffects>
                </a:ext>
              </a:extLst>
            </p:spPr>
            <p:txBody>
              <a:bodyPr vert="eaVert"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grpSp>
        <p:sp>
          <p:nvSpPr>
            <p:cNvPr id="2102" name="AutoShape 22" descr="ADM"/>
            <p:cNvSpPr>
              <a:spLocks noChangeArrowheads="1"/>
            </p:cNvSpPr>
            <p:nvPr/>
          </p:nvSpPr>
          <p:spPr bwMode="auto">
            <a:xfrm>
              <a:off x="144" y="2751"/>
              <a:ext cx="1498" cy="583"/>
            </a:xfrm>
            <a:prstGeom prst="diamond">
              <a:avLst/>
            </a:prstGeom>
            <a:blipFill dpi="0" rotWithShape="0">
              <a:blip r:embed="rId5"/>
              <a:srcRect/>
              <a:stretch>
                <a:fillRect/>
              </a:stretch>
            </a:blipFill>
            <a:ln w="15875">
              <a:solidFill>
                <a:schemeClr val="bg2"/>
              </a:solidFill>
              <a:miter lim="800000"/>
              <a:headEnd/>
              <a:tailEnd/>
            </a:ln>
            <a:effectLst/>
            <a:extLst>
              <a:ext uri="{AF507438-7753-43E0-B8FC-AC1667EBCBE1}">
                <a14:hiddenEffects xmlns:a14="http://schemas.microsoft.com/office/drawing/2010/main">
                  <a:effectLst>
                    <a:outerShdw dist="40161" dir="4293903" algn="ctr" rotWithShape="0">
                      <a:srgbClr val="003366"/>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2100" name="AutoShape 25" descr="STM"/>
            <p:cNvSpPr>
              <a:spLocks noChangeArrowheads="1"/>
            </p:cNvSpPr>
            <p:nvPr/>
          </p:nvSpPr>
          <p:spPr bwMode="auto">
            <a:xfrm>
              <a:off x="144" y="2549"/>
              <a:ext cx="1498" cy="583"/>
            </a:xfrm>
            <a:prstGeom prst="diamond">
              <a:avLst/>
            </a:prstGeom>
            <a:blipFill dpi="0" rotWithShape="0">
              <a:blip r:embed="rId6"/>
              <a:srcRect/>
              <a:stretch>
                <a:fillRect/>
              </a:stretch>
            </a:blipFill>
            <a:ln w="15875">
              <a:solidFill>
                <a:schemeClr val="bg2"/>
              </a:solidFill>
              <a:miter lim="800000"/>
              <a:headEnd/>
              <a:tailEnd/>
            </a:ln>
            <a:effectLst/>
            <a:extLst>
              <a:ext uri="{AF507438-7753-43E0-B8FC-AC1667EBCBE1}">
                <a14:hiddenEffects xmlns:a14="http://schemas.microsoft.com/office/drawing/2010/main">
                  <a:effectLst>
                    <a:outerShdw dist="40161" dir="4293903" algn="ctr" rotWithShape="0">
                      <a:srgbClr val="003366"/>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2098" name="AutoShape 28" descr="STREETS"/>
            <p:cNvSpPr>
              <a:spLocks noChangeArrowheads="1"/>
            </p:cNvSpPr>
            <p:nvPr/>
          </p:nvSpPr>
          <p:spPr bwMode="auto">
            <a:xfrm>
              <a:off x="144" y="2257"/>
              <a:ext cx="1498" cy="583"/>
            </a:xfrm>
            <a:prstGeom prst="diamond">
              <a:avLst/>
            </a:prstGeom>
            <a:blipFill dpi="0" rotWithShape="0">
              <a:blip r:embed="rId7"/>
              <a:srcRect/>
              <a:stretch>
                <a:fillRect/>
              </a:stretch>
            </a:blipFill>
            <a:ln w="15875">
              <a:solidFill>
                <a:schemeClr val="bg2"/>
              </a:solidFill>
              <a:miter lim="800000"/>
              <a:headEnd/>
              <a:tailEnd/>
            </a:ln>
            <a:effectLst/>
            <a:extLst>
              <a:ext uri="{AF507438-7753-43E0-B8FC-AC1667EBCBE1}">
                <a14:hiddenEffects xmlns:a14="http://schemas.microsoft.com/office/drawing/2010/main">
                  <a:effectLst>
                    <a:outerShdw dist="40161" dir="4293903" algn="ctr" rotWithShape="0">
                      <a:srgbClr val="003366"/>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2095" name="AutoShape 30" descr="cadastral"/>
            <p:cNvSpPr>
              <a:spLocks noChangeArrowheads="1"/>
            </p:cNvSpPr>
            <p:nvPr/>
          </p:nvSpPr>
          <p:spPr bwMode="auto">
            <a:xfrm>
              <a:off x="144" y="1920"/>
              <a:ext cx="1498" cy="584"/>
            </a:xfrm>
            <a:prstGeom prst="diamond">
              <a:avLst/>
            </a:prstGeom>
            <a:blipFill dpi="0" rotWithShape="0">
              <a:blip r:embed="rId8"/>
              <a:srcRect/>
              <a:stretch>
                <a:fillRect/>
              </a:stretch>
            </a:blipFill>
            <a:ln w="15875">
              <a:solidFill>
                <a:schemeClr val="bg2"/>
              </a:solidFill>
              <a:miter lim="800000"/>
              <a:headEnd/>
              <a:tailEnd/>
            </a:ln>
            <a:effectLst/>
            <a:extLst>
              <a:ext uri="{AF507438-7753-43E0-B8FC-AC1667EBCBE1}">
                <a14:hiddenEffects xmlns:a14="http://schemas.microsoft.com/office/drawing/2010/main">
                  <a:effectLst>
                    <a:outerShdw dist="40161" dir="4293903" algn="ctr" rotWithShape="0">
                      <a:srgbClr val="003366"/>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grpSp>
      <p:grpSp>
        <p:nvGrpSpPr>
          <p:cNvPr id="3" name="Group 2"/>
          <p:cNvGrpSpPr/>
          <p:nvPr/>
        </p:nvGrpSpPr>
        <p:grpSpPr>
          <a:xfrm>
            <a:off x="2438400" y="1676400"/>
            <a:ext cx="6553200" cy="4793480"/>
            <a:chOff x="2438400" y="1676400"/>
            <a:chExt cx="6553200" cy="4793480"/>
          </a:xfrm>
        </p:grpSpPr>
        <p:pic>
          <p:nvPicPr>
            <p:cNvPr id="67" name="Picture 2" descr="N:\A-GeneralProgramInformation\Outreach-Marketing-Education\GraphicsAndScreenShots--NotPortal\MSDI.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6034" y="1676400"/>
              <a:ext cx="6485566" cy="4793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38400" y="6019800"/>
              <a:ext cx="6553200" cy="430887"/>
            </a:xfrm>
            <a:prstGeom prst="rect">
              <a:avLst/>
            </a:prstGeom>
            <a:noFill/>
          </p:spPr>
          <p:txBody>
            <a:bodyPr wrap="square" rtlCol="0">
              <a:spAutoFit/>
            </a:bodyPr>
            <a:lstStyle/>
            <a:p>
              <a:r>
                <a:rPr lang="en-US" sz="1100" dirty="0" smtClean="0">
                  <a:solidFill>
                    <a:schemeClr val="accent4">
                      <a:lumMod val="50000"/>
                    </a:schemeClr>
                  </a:solidFill>
                </a:rPr>
                <a:t>		      </a:t>
              </a:r>
              <a:r>
                <a:rPr lang="en-US" sz="900" dirty="0" smtClean="0">
                  <a:solidFill>
                    <a:schemeClr val="bg1"/>
                  </a:solidFill>
                </a:rPr>
                <a:t>MT Climate Office	Michael Sweet	                          In Progress</a:t>
              </a:r>
              <a:r>
                <a:rPr lang="en-US" sz="1100" dirty="0" smtClean="0">
                  <a:solidFill>
                    <a:schemeClr val="accent4">
                      <a:lumMod val="50000"/>
                    </a:schemeClr>
                  </a:solidFill>
                </a:rPr>
                <a:t>	 		 </a:t>
              </a:r>
              <a:endParaRPr lang="en-US" sz="1100" dirty="0">
                <a:solidFill>
                  <a:schemeClr val="accent4">
                    <a:lumMod val="50000"/>
                  </a:schemeClr>
                </a:solidFill>
              </a:endParaRPr>
            </a:p>
          </p:txBody>
        </p:sp>
      </p:grpSp>
      <p:sp>
        <p:nvSpPr>
          <p:cNvPr id="19" name="TextBox 18"/>
          <p:cNvSpPr txBox="1"/>
          <p:nvPr/>
        </p:nvSpPr>
        <p:spPr>
          <a:xfrm>
            <a:off x="2472217" y="6248400"/>
            <a:ext cx="6553200" cy="430887"/>
          </a:xfrm>
          <a:prstGeom prst="rect">
            <a:avLst/>
          </a:prstGeom>
          <a:noFill/>
        </p:spPr>
        <p:txBody>
          <a:bodyPr wrap="square" rtlCol="0">
            <a:spAutoFit/>
          </a:bodyPr>
          <a:lstStyle/>
          <a:p>
            <a:r>
              <a:rPr lang="en-US" sz="1100" dirty="0" smtClean="0"/>
              <a:t>    </a:t>
            </a:r>
            <a:r>
              <a:rPr lang="en-US" sz="1100" dirty="0" smtClean="0">
                <a:solidFill>
                  <a:schemeClr val="accent1">
                    <a:lumMod val="75000"/>
                  </a:schemeClr>
                </a:solidFill>
              </a:rPr>
              <a:t> Climate</a:t>
            </a:r>
            <a:r>
              <a:rPr lang="en-US" sz="1100" dirty="0" smtClean="0"/>
              <a:t>		      </a:t>
            </a:r>
            <a:r>
              <a:rPr lang="en-US" sz="900" dirty="0" smtClean="0"/>
              <a:t>MT Climate Office	Michael Sweet	                          In Progress</a:t>
            </a:r>
            <a:r>
              <a:rPr lang="en-US" sz="1100" dirty="0" smtClean="0">
                <a:solidFill>
                  <a:schemeClr val="accent4">
                    <a:lumMod val="50000"/>
                  </a:schemeClr>
                </a:solidFill>
              </a:rPr>
              <a:t>	 		 </a:t>
            </a:r>
            <a:endParaRPr lang="en-US" sz="1100" dirty="0">
              <a:solidFill>
                <a:schemeClr val="accent4">
                  <a:lumMod val="50000"/>
                </a:schemeClr>
              </a:solidFill>
            </a:endParaRPr>
          </a:p>
        </p:txBody>
      </p:sp>
    </p:spTree>
    <p:extLst>
      <p:ext uri="{BB962C8B-B14F-4D97-AF65-F5344CB8AC3E}">
        <p14:creationId xmlns:p14="http://schemas.microsoft.com/office/powerpoint/2010/main" val="178350672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24593" y="2438400"/>
            <a:ext cx="7772400" cy="16986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endParaRPr lang="en-US" sz="2000" dirty="0" smtClean="0"/>
          </a:p>
        </p:txBody>
      </p:sp>
      <p:sp>
        <p:nvSpPr>
          <p:cNvPr id="9" name="Title 1"/>
          <p:cNvSpPr txBox="1">
            <a:spLocks/>
          </p:cNvSpPr>
          <p:nvPr/>
        </p:nvSpPr>
        <p:spPr>
          <a:xfrm>
            <a:off x="838200" y="1893888"/>
            <a:ext cx="7543800" cy="8493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lvl="0" indent="-285750" algn="l">
              <a:buFont typeface="Arial" panose="020B0604020202020204" pitchFamily="34" charset="0"/>
              <a:buChar char="•"/>
            </a:pPr>
            <a:r>
              <a:rPr lang="en-US" sz="2400" dirty="0" smtClean="0">
                <a:solidFill>
                  <a:schemeClr val="bg1"/>
                </a:solidFill>
              </a:rPr>
              <a:t>To facilitate water data </a:t>
            </a:r>
            <a:r>
              <a:rPr lang="en-US" sz="2400" dirty="0" smtClean="0">
                <a:solidFill>
                  <a:srgbClr val="FFFF00"/>
                </a:solidFill>
              </a:rPr>
              <a:t>discovery and access</a:t>
            </a:r>
            <a:endParaRPr lang="en-US" sz="2400" dirty="0" smtClean="0"/>
          </a:p>
          <a:p>
            <a:pPr marL="285750" lvl="0" indent="-285750" algn="l">
              <a:buFont typeface="Arial" panose="020B0604020202020204" pitchFamily="34" charset="0"/>
              <a:buChar char="•"/>
            </a:pPr>
            <a:endParaRPr lang="en-US" sz="1600" dirty="0" smtClean="0"/>
          </a:p>
          <a:p>
            <a:pPr marL="285750" indent="-285750" algn="l">
              <a:buFont typeface="Arial" panose="020B0604020202020204" pitchFamily="34" charset="0"/>
              <a:buChar char="•"/>
            </a:pPr>
            <a:r>
              <a:rPr lang="en-US" sz="2400" dirty="0">
                <a:solidFill>
                  <a:schemeClr val="bg1"/>
                </a:solidFill>
              </a:rPr>
              <a:t>To </a:t>
            </a:r>
            <a:r>
              <a:rPr lang="en-US" sz="2400" dirty="0" smtClean="0">
                <a:solidFill>
                  <a:schemeClr val="bg1"/>
                </a:solidFill>
              </a:rPr>
              <a:t>facilitate </a:t>
            </a:r>
            <a:r>
              <a:rPr lang="en-US" sz="2400" dirty="0" smtClean="0">
                <a:solidFill>
                  <a:srgbClr val="FFFF00"/>
                </a:solidFill>
              </a:rPr>
              <a:t>data </a:t>
            </a:r>
            <a:r>
              <a:rPr lang="en-US" sz="2400" dirty="0">
                <a:solidFill>
                  <a:srgbClr val="FFFF00"/>
                </a:solidFill>
              </a:rPr>
              <a:t>sharing </a:t>
            </a:r>
            <a:r>
              <a:rPr lang="en-US" sz="2400" dirty="0" smtClean="0">
                <a:solidFill>
                  <a:schemeClr val="bg1"/>
                </a:solidFill>
              </a:rPr>
              <a:t>opportunities</a:t>
            </a:r>
            <a:endParaRPr lang="en-US" sz="1600" dirty="0">
              <a:solidFill>
                <a:schemeClr val="bg1"/>
              </a:solidFill>
            </a:endParaRPr>
          </a:p>
          <a:p>
            <a:pPr marL="571500" indent="-571500">
              <a:buFont typeface="Arial" panose="020B0604020202020204" pitchFamily="34" charset="0"/>
              <a:buChar char="•"/>
            </a:pPr>
            <a:endParaRPr lang="en-US" sz="1600" dirty="0" smtClean="0"/>
          </a:p>
          <a:p>
            <a:pPr marL="571500" indent="-571500">
              <a:buFont typeface="Arial" panose="020B0604020202020204" pitchFamily="34" charset="0"/>
              <a:buChar char="•"/>
            </a:pPr>
            <a:endParaRPr lang="en-US" sz="2000" dirty="0" smtClean="0"/>
          </a:p>
        </p:txBody>
      </p:sp>
      <p:sp>
        <p:nvSpPr>
          <p:cNvPr id="10" name="Title 1"/>
          <p:cNvSpPr txBox="1">
            <a:spLocks/>
          </p:cNvSpPr>
          <p:nvPr/>
        </p:nvSpPr>
        <p:spPr>
          <a:xfrm>
            <a:off x="449036" y="2679758"/>
            <a:ext cx="8763000" cy="8493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endParaRPr lang="en-US" sz="1600" dirty="0" smtClean="0"/>
          </a:p>
          <a:p>
            <a:pPr marL="571500" indent="-571500" algn="l">
              <a:buFont typeface="Arial" panose="020B0604020202020204" pitchFamily="34" charset="0"/>
              <a:buChar char="•"/>
            </a:pPr>
            <a:endParaRPr lang="en-US" sz="2000" dirty="0" smtClean="0"/>
          </a:p>
        </p:txBody>
      </p:sp>
      <p:sp>
        <p:nvSpPr>
          <p:cNvPr id="11" name="Title 1"/>
          <p:cNvSpPr txBox="1">
            <a:spLocks/>
          </p:cNvSpPr>
          <p:nvPr/>
        </p:nvSpPr>
        <p:spPr>
          <a:xfrm>
            <a:off x="492580" y="2614670"/>
            <a:ext cx="8678635" cy="8493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endParaRPr lang="en-US" sz="20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078" y="3548774"/>
            <a:ext cx="3276600" cy="234943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2211" y="3275696"/>
            <a:ext cx="2025989" cy="259170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1578" y="3200400"/>
            <a:ext cx="2151663" cy="312338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5200" y="4191000"/>
            <a:ext cx="1663622" cy="2518755"/>
          </a:xfrm>
          <a:prstGeom prst="rect">
            <a:avLst/>
          </a:prstGeom>
        </p:spPr>
      </p:pic>
      <p:pic>
        <p:nvPicPr>
          <p:cNvPr id="1026" name="Picture 2" descr="C:\Users\cw0117\Desktop\MLIAC Presentation\waterqualitymonitorin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10101" y="5186986"/>
            <a:ext cx="1625126" cy="14687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30378" y="5186986"/>
            <a:ext cx="1657793" cy="1414519"/>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2078" y="3533262"/>
            <a:ext cx="1173954" cy="962538"/>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19389" y="3219343"/>
            <a:ext cx="2110230" cy="514457"/>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41737" y="3364090"/>
            <a:ext cx="837234" cy="794663"/>
          </a:xfrm>
          <a:prstGeom prst="rect">
            <a:avLst/>
          </a:prstGeom>
        </p:spPr>
      </p:pic>
      <p:sp>
        <p:nvSpPr>
          <p:cNvPr id="2" name="TextBox 1"/>
          <p:cNvSpPr txBox="1"/>
          <p:nvPr/>
        </p:nvSpPr>
        <p:spPr>
          <a:xfrm>
            <a:off x="0" y="381000"/>
            <a:ext cx="9144000" cy="646331"/>
          </a:xfrm>
          <a:prstGeom prst="rect">
            <a:avLst/>
          </a:prstGeom>
          <a:noFill/>
        </p:spPr>
        <p:txBody>
          <a:bodyPr wrap="square" rtlCol="0">
            <a:spAutoFit/>
          </a:bodyPr>
          <a:lstStyle/>
          <a:p>
            <a:pPr algn="ctr"/>
            <a:r>
              <a:rPr lang="en-US" sz="3600" dirty="0" smtClean="0">
                <a:solidFill>
                  <a:srgbClr val="FFFF00"/>
                </a:solidFill>
              </a:rPr>
              <a:t>Why a Water Information System?</a:t>
            </a:r>
            <a:endParaRPr lang="en-US" sz="3600" dirty="0">
              <a:solidFill>
                <a:srgbClr val="FFFF00"/>
              </a:solidFill>
            </a:endParaRPr>
          </a:p>
        </p:txBody>
      </p:sp>
    </p:spTree>
    <p:extLst>
      <p:ext uri="{BB962C8B-B14F-4D97-AF65-F5344CB8AC3E}">
        <p14:creationId xmlns:p14="http://schemas.microsoft.com/office/powerpoint/2010/main" val="1112811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787" y="609600"/>
            <a:ext cx="7383305" cy="5525869"/>
          </a:xfrm>
          <a:prstGeom prst="rect">
            <a:avLst/>
          </a:prstGeom>
          <a:ln w="25400">
            <a:solidFill>
              <a:schemeClr val="bg1"/>
            </a:solidFill>
          </a:ln>
        </p:spPr>
      </p:pic>
      <p:sp>
        <p:nvSpPr>
          <p:cNvPr id="65" name="TextBox 64"/>
          <p:cNvSpPr txBox="1"/>
          <p:nvPr/>
        </p:nvSpPr>
        <p:spPr>
          <a:xfrm>
            <a:off x="0" y="0"/>
            <a:ext cx="9144000" cy="646331"/>
          </a:xfrm>
          <a:prstGeom prst="rect">
            <a:avLst/>
          </a:prstGeom>
          <a:noFill/>
        </p:spPr>
        <p:txBody>
          <a:bodyPr wrap="square" rtlCol="0">
            <a:spAutoFit/>
          </a:bodyPr>
          <a:lstStyle/>
          <a:p>
            <a:pPr algn="ctr"/>
            <a:r>
              <a:rPr lang="en-US" sz="3600" dirty="0" smtClean="0">
                <a:solidFill>
                  <a:srgbClr val="FFFF00"/>
                </a:solidFill>
              </a:rPr>
              <a:t>Montana Water Information System </a:t>
            </a:r>
            <a:endParaRPr lang="en-US" sz="3600" dirty="0">
              <a:solidFill>
                <a:srgbClr val="FFFF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609600"/>
            <a:ext cx="3079480" cy="2451793"/>
          </a:xfrm>
          <a:prstGeom prst="rect">
            <a:avLst/>
          </a:prstGeom>
          <a:ln w="19050">
            <a:solidFill>
              <a:schemeClr val="bg1"/>
            </a:solid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3894356"/>
            <a:ext cx="3268096" cy="2354044"/>
          </a:xfrm>
          <a:prstGeom prst="rect">
            <a:avLst/>
          </a:prstGeom>
          <a:ln w="19050">
            <a:solidFill>
              <a:schemeClr val="bg1"/>
            </a:solidFill>
          </a:ln>
        </p:spPr>
      </p:pic>
      <p:sp>
        <p:nvSpPr>
          <p:cNvPr id="6" name="TextBox 5"/>
          <p:cNvSpPr txBox="1"/>
          <p:nvPr/>
        </p:nvSpPr>
        <p:spPr>
          <a:xfrm>
            <a:off x="0" y="6324600"/>
            <a:ext cx="9144000" cy="369332"/>
          </a:xfrm>
          <a:prstGeom prst="rect">
            <a:avLst/>
          </a:prstGeom>
          <a:solidFill>
            <a:schemeClr val="tx1"/>
          </a:solidFill>
        </p:spPr>
        <p:txBody>
          <a:bodyPr wrap="square" rtlCol="0">
            <a:spAutoFit/>
          </a:bodyPr>
          <a:lstStyle/>
          <a:p>
            <a:pPr algn="ctr"/>
            <a:r>
              <a:rPr lang="en-US" dirty="0">
                <a:solidFill>
                  <a:srgbClr val="FFFF00"/>
                </a:solidFill>
                <a:hlinkClick r:id="rId6"/>
              </a:rPr>
              <a:t>http://geoinfo.montanastatelibrary.org/geography/water/</a:t>
            </a:r>
            <a:endParaRPr lang="en-US" dirty="0">
              <a:solidFill>
                <a:srgbClr val="FFFF00"/>
              </a:solidFill>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6475" y="2286000"/>
            <a:ext cx="2905125" cy="2230954"/>
          </a:xfrm>
          <a:prstGeom prst="rect">
            <a:avLst/>
          </a:prstGeom>
          <a:ln w="19050">
            <a:solidFill>
              <a:schemeClr val="bg1"/>
            </a:solidFill>
          </a:ln>
        </p:spPr>
      </p:pic>
    </p:spTree>
    <p:extLst>
      <p:ext uri="{BB962C8B-B14F-4D97-AF65-F5344CB8AC3E}">
        <p14:creationId xmlns:p14="http://schemas.microsoft.com/office/powerpoint/2010/main" val="344444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0" y="76200"/>
            <a:ext cx="9144000" cy="646331"/>
          </a:xfrm>
          <a:prstGeom prst="rect">
            <a:avLst/>
          </a:prstGeom>
          <a:noFill/>
        </p:spPr>
        <p:txBody>
          <a:bodyPr wrap="square" rtlCol="0">
            <a:spAutoFit/>
          </a:bodyPr>
          <a:lstStyle/>
          <a:p>
            <a:pPr algn="ctr"/>
            <a:r>
              <a:rPr lang="en-US" sz="3600" dirty="0" smtClean="0">
                <a:solidFill>
                  <a:srgbClr val="FFFF00"/>
                </a:solidFill>
              </a:rPr>
              <a:t>WIS Future</a:t>
            </a:r>
            <a:endParaRPr lang="en-US" sz="36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357" y="647745"/>
            <a:ext cx="6500643" cy="5596190"/>
          </a:xfrm>
          <a:prstGeom prst="rect">
            <a:avLst/>
          </a:prstGeom>
        </p:spPr>
      </p:pic>
      <p:sp>
        <p:nvSpPr>
          <p:cNvPr id="2" name="Rectangle 1"/>
          <p:cNvSpPr/>
          <p:nvPr/>
        </p:nvSpPr>
        <p:spPr>
          <a:xfrm>
            <a:off x="0" y="6258580"/>
            <a:ext cx="9144000" cy="523220"/>
          </a:xfrm>
          <a:prstGeom prst="rect">
            <a:avLst/>
          </a:prstGeom>
        </p:spPr>
        <p:txBody>
          <a:bodyPr wrap="square">
            <a:spAutoFit/>
          </a:bodyPr>
          <a:lstStyle/>
          <a:p>
            <a:pPr algn="ctr"/>
            <a:r>
              <a:rPr lang="en-US" sz="2800" dirty="0" smtClean="0">
                <a:solidFill>
                  <a:schemeClr val="bg1"/>
                </a:solidFill>
              </a:rPr>
              <a:t>A </a:t>
            </a:r>
            <a:r>
              <a:rPr lang="en-US" sz="2800" dirty="0">
                <a:solidFill>
                  <a:schemeClr val="bg1"/>
                </a:solidFill>
              </a:rPr>
              <a:t>common spatial hydrography framework (GIS)</a:t>
            </a:r>
          </a:p>
        </p:txBody>
      </p:sp>
    </p:spTree>
    <p:extLst>
      <p:ext uri="{BB962C8B-B14F-4D97-AF65-F5344CB8AC3E}">
        <p14:creationId xmlns:p14="http://schemas.microsoft.com/office/powerpoint/2010/main" val="3279502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5943600"/>
            <a:ext cx="91440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bg1"/>
                </a:solidFill>
              </a:rPr>
              <a:t>We need a solid </a:t>
            </a:r>
            <a:r>
              <a:rPr lang="en-US" sz="2400" b="1" u="sng" dirty="0" smtClean="0">
                <a:solidFill>
                  <a:srgbClr val="FFFF00"/>
                </a:solidFill>
              </a:rPr>
              <a:t>Montana</a:t>
            </a:r>
            <a:r>
              <a:rPr lang="en-US" sz="2400" dirty="0" smtClean="0">
                <a:solidFill>
                  <a:schemeClr val="bg1"/>
                </a:solidFill>
              </a:rPr>
              <a:t> Hydrography Dataset first!</a:t>
            </a:r>
            <a:endParaRPr lang="en-US" sz="2400" dirty="0">
              <a:solidFill>
                <a:schemeClr val="bg1"/>
              </a:solidFill>
            </a:endParaRPr>
          </a:p>
        </p:txBody>
      </p:sp>
      <p:sp>
        <p:nvSpPr>
          <p:cNvPr id="11" name="TextBox 10"/>
          <p:cNvSpPr txBox="1"/>
          <p:nvPr/>
        </p:nvSpPr>
        <p:spPr>
          <a:xfrm>
            <a:off x="0" y="268069"/>
            <a:ext cx="9144000" cy="646331"/>
          </a:xfrm>
          <a:prstGeom prst="rect">
            <a:avLst/>
          </a:prstGeom>
          <a:noFill/>
        </p:spPr>
        <p:txBody>
          <a:bodyPr wrap="square" rtlCol="0">
            <a:spAutoFit/>
          </a:bodyPr>
          <a:lstStyle/>
          <a:p>
            <a:pPr algn="ctr"/>
            <a:r>
              <a:rPr lang="en-US" sz="3600" dirty="0" smtClean="0">
                <a:solidFill>
                  <a:srgbClr val="FFFF00"/>
                </a:solidFill>
              </a:rPr>
              <a:t>First things first</a:t>
            </a:r>
            <a:endParaRPr lang="en-US" sz="3600" dirty="0">
              <a:solidFill>
                <a:srgbClr val="FFFF00"/>
              </a:solidFill>
            </a:endParaRPr>
          </a:p>
        </p:txBody>
      </p:sp>
      <p:grpSp>
        <p:nvGrpSpPr>
          <p:cNvPr id="33" name="Group 32"/>
          <p:cNvGrpSpPr/>
          <p:nvPr/>
        </p:nvGrpSpPr>
        <p:grpSpPr>
          <a:xfrm>
            <a:off x="533400" y="914400"/>
            <a:ext cx="8211432" cy="5257800"/>
            <a:chOff x="533400" y="914400"/>
            <a:chExt cx="8211432" cy="5257800"/>
          </a:xfrm>
        </p:grpSpPr>
        <p:grpSp>
          <p:nvGrpSpPr>
            <p:cNvPr id="10" name="Group 9"/>
            <p:cNvGrpSpPr/>
            <p:nvPr/>
          </p:nvGrpSpPr>
          <p:grpSpPr>
            <a:xfrm>
              <a:off x="533400" y="914400"/>
              <a:ext cx="8211432" cy="5257800"/>
              <a:chOff x="3657600" y="1905000"/>
              <a:chExt cx="5087232" cy="320040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1905000"/>
                <a:ext cx="5087232" cy="3200400"/>
              </a:xfrm>
              <a:prstGeom prst="rect">
                <a:avLst/>
              </a:prstGeom>
            </p:spPr>
          </p:pic>
          <p:sp>
            <p:nvSpPr>
              <p:cNvPr id="3" name="TextBox 2"/>
              <p:cNvSpPr txBox="1"/>
              <p:nvPr/>
            </p:nvSpPr>
            <p:spPr>
              <a:xfrm>
                <a:off x="7481466" y="1978224"/>
                <a:ext cx="944165" cy="505824"/>
              </a:xfrm>
              <a:prstGeom prst="rect">
                <a:avLst/>
              </a:prstGeom>
              <a:noFill/>
            </p:spPr>
            <p:txBody>
              <a:bodyPr wrap="square" rtlCol="0">
                <a:spAutoFit/>
              </a:bodyPr>
              <a:lstStyle/>
              <a:p>
                <a:r>
                  <a:rPr lang="en-US" sz="2400" b="1" dirty="0" smtClean="0">
                    <a:solidFill>
                      <a:schemeClr val="bg1"/>
                    </a:solidFill>
                  </a:rPr>
                  <a:t>Missing Names</a:t>
                </a:r>
                <a:endParaRPr lang="en-US" sz="2400" b="1" dirty="0">
                  <a:solidFill>
                    <a:schemeClr val="bg1"/>
                  </a:solidFill>
                </a:endParaRPr>
              </a:p>
            </p:txBody>
          </p:sp>
          <p:sp>
            <p:nvSpPr>
              <p:cNvPr id="8" name="TextBox 7"/>
              <p:cNvSpPr txBox="1"/>
              <p:nvPr/>
            </p:nvSpPr>
            <p:spPr>
              <a:xfrm>
                <a:off x="4369058" y="2077087"/>
                <a:ext cx="1837786" cy="730635"/>
              </a:xfrm>
              <a:prstGeom prst="rect">
                <a:avLst/>
              </a:prstGeom>
              <a:noFill/>
            </p:spPr>
            <p:txBody>
              <a:bodyPr wrap="square" rtlCol="0">
                <a:spAutoFit/>
              </a:bodyPr>
              <a:lstStyle/>
              <a:p>
                <a:r>
                  <a:rPr lang="en-US" sz="2400" b="1" dirty="0" smtClean="0">
                    <a:solidFill>
                      <a:schemeClr val="bg1"/>
                    </a:solidFill>
                  </a:rPr>
                  <a:t>Disconnected network (missing canals/ditches)</a:t>
                </a:r>
                <a:endParaRPr lang="en-US" sz="2400" b="1" dirty="0">
                  <a:solidFill>
                    <a:schemeClr val="bg1"/>
                  </a:solidFill>
                </a:endParaRPr>
              </a:p>
            </p:txBody>
          </p:sp>
          <p:sp>
            <p:nvSpPr>
              <p:cNvPr id="9" name="TextBox 8"/>
              <p:cNvSpPr txBox="1"/>
              <p:nvPr/>
            </p:nvSpPr>
            <p:spPr>
              <a:xfrm>
                <a:off x="5734762" y="3711205"/>
                <a:ext cx="1605079" cy="318482"/>
              </a:xfrm>
              <a:prstGeom prst="rect">
                <a:avLst/>
              </a:prstGeom>
              <a:noFill/>
            </p:spPr>
            <p:txBody>
              <a:bodyPr wrap="square" rtlCol="0">
                <a:spAutoFit/>
              </a:bodyPr>
              <a:lstStyle/>
              <a:p>
                <a:pPr algn="ctr"/>
                <a:r>
                  <a:rPr lang="en-US" sz="2800" b="1" dirty="0" smtClean="0">
                    <a:solidFill>
                      <a:schemeClr val="bg1"/>
                    </a:solidFill>
                  </a:rPr>
                  <a:t>Missing ponds</a:t>
                </a:r>
                <a:endParaRPr lang="en-US" sz="2800" b="1" dirty="0">
                  <a:solidFill>
                    <a:schemeClr val="bg1"/>
                  </a:solidFill>
                </a:endParaRPr>
              </a:p>
            </p:txBody>
          </p:sp>
        </p:grpSp>
        <p:cxnSp>
          <p:nvCxnSpPr>
            <p:cNvPr id="5" name="Straight Arrow Connector 4"/>
            <p:cNvCxnSpPr/>
            <p:nvPr/>
          </p:nvCxnSpPr>
          <p:spPr>
            <a:xfrm flipH="1">
              <a:off x="3352800" y="4112569"/>
              <a:ext cx="762000" cy="23083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733801" y="3962400"/>
              <a:ext cx="380999" cy="15016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371600" y="1540330"/>
              <a:ext cx="381000" cy="40450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3" idx="1"/>
            </p:cNvCxnSpPr>
            <p:nvPr/>
          </p:nvCxnSpPr>
          <p:spPr>
            <a:xfrm flipH="1" flipV="1">
              <a:off x="6477000" y="1388640"/>
              <a:ext cx="228600" cy="6155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772400" y="1447801"/>
              <a:ext cx="152400" cy="1524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7162800" y="1646820"/>
              <a:ext cx="38100" cy="25818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6278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6200"/>
            <a:ext cx="9144000" cy="646331"/>
          </a:xfrm>
          <a:prstGeom prst="rect">
            <a:avLst/>
          </a:prstGeom>
          <a:noFill/>
        </p:spPr>
        <p:txBody>
          <a:bodyPr wrap="square" rtlCol="0">
            <a:spAutoFit/>
          </a:bodyPr>
          <a:lstStyle/>
          <a:p>
            <a:pPr algn="ctr"/>
            <a:r>
              <a:rPr lang="en-US" sz="3600" dirty="0" smtClean="0">
                <a:solidFill>
                  <a:srgbClr val="FFFF00"/>
                </a:solidFill>
              </a:rPr>
              <a:t>Montana Hydrography Stewardship</a:t>
            </a:r>
            <a:endParaRPr lang="en-US" sz="3600" dirty="0">
              <a:solidFill>
                <a:srgbClr val="FFFF00"/>
              </a:solidFill>
            </a:endParaRPr>
          </a:p>
        </p:txBody>
      </p:sp>
      <p:pic>
        <p:nvPicPr>
          <p:cNvPr id="51" name="Picture 50"/>
          <p:cNvPicPr/>
          <p:nvPr/>
        </p:nvPicPr>
        <p:blipFill>
          <a:blip r:embed="rId3">
            <a:extLst>
              <a:ext uri="{28A0092B-C50C-407E-A947-70E740481C1C}">
                <a14:useLocalDpi xmlns:a14="http://schemas.microsoft.com/office/drawing/2010/main" val="0"/>
              </a:ext>
            </a:extLst>
          </a:blip>
          <a:stretch>
            <a:fillRect/>
          </a:stretch>
        </p:blipFill>
        <p:spPr>
          <a:xfrm>
            <a:off x="-325244" y="908824"/>
            <a:ext cx="8839200" cy="5867400"/>
          </a:xfrm>
          <a:prstGeom prst="rect">
            <a:avLst/>
          </a:prstGeom>
        </p:spPr>
      </p:pic>
    </p:spTree>
    <p:extLst>
      <p:ext uri="{BB962C8B-B14F-4D97-AF65-F5344CB8AC3E}">
        <p14:creationId xmlns:p14="http://schemas.microsoft.com/office/powerpoint/2010/main" val="2188626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8600"/>
            <a:ext cx="9144000" cy="646331"/>
          </a:xfrm>
          <a:prstGeom prst="rect">
            <a:avLst/>
          </a:prstGeom>
          <a:noFill/>
        </p:spPr>
        <p:txBody>
          <a:bodyPr wrap="square" rtlCol="0">
            <a:spAutoFit/>
          </a:bodyPr>
          <a:lstStyle/>
          <a:p>
            <a:pPr algn="ctr"/>
            <a:r>
              <a:rPr lang="en-US" sz="3600" dirty="0" smtClean="0">
                <a:solidFill>
                  <a:srgbClr val="FFFF00"/>
                </a:solidFill>
              </a:rPr>
              <a:t>Common types of revisions</a:t>
            </a:r>
            <a:endParaRPr lang="en-US" sz="3600" dirty="0">
              <a:solidFill>
                <a:srgbClr val="FFFF00"/>
              </a:solidFill>
            </a:endParaRPr>
          </a:p>
        </p:txBody>
      </p:sp>
      <p:sp>
        <p:nvSpPr>
          <p:cNvPr id="5" name="Rectangle 4"/>
          <p:cNvSpPr/>
          <p:nvPr/>
        </p:nvSpPr>
        <p:spPr>
          <a:xfrm>
            <a:off x="304800" y="1211282"/>
            <a:ext cx="3733800" cy="4832092"/>
          </a:xfrm>
          <a:prstGeom prst="rect">
            <a:avLst/>
          </a:prstGeom>
        </p:spPr>
        <p:txBody>
          <a:bodyPr wrap="square">
            <a:spAutoFit/>
          </a:bodyPr>
          <a:lstStyle/>
          <a:p>
            <a:r>
              <a:rPr lang="en-US" sz="2800" dirty="0" smtClean="0">
                <a:solidFill>
                  <a:schemeClr val="bg1"/>
                </a:solidFill>
              </a:rPr>
              <a:t>•  Revisions </a:t>
            </a:r>
            <a:r>
              <a:rPr lang="en-US" sz="2800" dirty="0">
                <a:solidFill>
                  <a:schemeClr val="bg1"/>
                </a:solidFill>
              </a:rPr>
              <a:t>to spatial location and </a:t>
            </a:r>
            <a:r>
              <a:rPr lang="en-US" sz="2800" dirty="0" smtClean="0">
                <a:solidFill>
                  <a:schemeClr val="bg1"/>
                </a:solidFill>
              </a:rPr>
              <a:t>geometry</a:t>
            </a:r>
          </a:p>
          <a:p>
            <a:endParaRPr lang="en-US" sz="2800" dirty="0">
              <a:solidFill>
                <a:schemeClr val="bg1"/>
              </a:solidFill>
            </a:endParaRPr>
          </a:p>
          <a:p>
            <a:r>
              <a:rPr lang="en-US" sz="2800" dirty="0" smtClean="0">
                <a:solidFill>
                  <a:schemeClr val="bg1"/>
                </a:solidFill>
              </a:rPr>
              <a:t>•  New features</a:t>
            </a:r>
          </a:p>
          <a:p>
            <a:endParaRPr lang="en-US" sz="2800" dirty="0">
              <a:solidFill>
                <a:schemeClr val="bg1"/>
              </a:solidFill>
            </a:endParaRPr>
          </a:p>
          <a:p>
            <a:r>
              <a:rPr lang="en-US" sz="2800" dirty="0" smtClean="0">
                <a:solidFill>
                  <a:schemeClr val="bg1"/>
                </a:solidFill>
              </a:rPr>
              <a:t>•  Name updates</a:t>
            </a:r>
          </a:p>
          <a:p>
            <a:endParaRPr lang="en-US" sz="2800" dirty="0">
              <a:solidFill>
                <a:schemeClr val="bg1"/>
              </a:solidFill>
            </a:endParaRPr>
          </a:p>
          <a:p>
            <a:r>
              <a:rPr lang="en-US" sz="2800" dirty="0" smtClean="0">
                <a:solidFill>
                  <a:schemeClr val="bg1"/>
                </a:solidFill>
              </a:rPr>
              <a:t>•  Correct </a:t>
            </a:r>
            <a:r>
              <a:rPr lang="en-US" sz="2800" dirty="0">
                <a:solidFill>
                  <a:schemeClr val="bg1"/>
                </a:solidFill>
              </a:rPr>
              <a:t>flow </a:t>
            </a:r>
            <a:r>
              <a:rPr lang="en-US" sz="2800" dirty="0" smtClean="0">
                <a:solidFill>
                  <a:schemeClr val="bg1"/>
                </a:solidFill>
              </a:rPr>
              <a:t>direction</a:t>
            </a:r>
          </a:p>
          <a:p>
            <a:endParaRPr lang="en-US" sz="2800" dirty="0">
              <a:solidFill>
                <a:schemeClr val="bg1"/>
              </a:solidFill>
            </a:endParaRPr>
          </a:p>
          <a:p>
            <a:r>
              <a:rPr lang="en-US" sz="2800" dirty="0" smtClean="0">
                <a:solidFill>
                  <a:schemeClr val="bg1"/>
                </a:solidFill>
              </a:rPr>
              <a:t>•  Feature type revisions (</a:t>
            </a:r>
            <a:r>
              <a:rPr lang="en-US" sz="2800" dirty="0" err="1" smtClean="0">
                <a:solidFill>
                  <a:schemeClr val="bg1"/>
                </a:solidFill>
              </a:rPr>
              <a:t>e.g</a:t>
            </a:r>
            <a:r>
              <a:rPr lang="en-US" sz="2800" dirty="0" smtClean="0">
                <a:solidFill>
                  <a:schemeClr val="bg1"/>
                </a:solidFill>
              </a:rPr>
              <a:t> </a:t>
            </a:r>
            <a:r>
              <a:rPr lang="en-US" sz="2800" dirty="0" err="1" smtClean="0">
                <a:solidFill>
                  <a:schemeClr val="bg1"/>
                </a:solidFill>
              </a:rPr>
              <a:t>Ftype</a:t>
            </a:r>
            <a:r>
              <a:rPr lang="en-US" sz="2800" dirty="0" smtClean="0">
                <a:solidFill>
                  <a:schemeClr val="bg1"/>
                </a:solidFill>
              </a:rPr>
              <a:t> or </a:t>
            </a:r>
            <a:r>
              <a:rPr lang="en-US" sz="2800" dirty="0" err="1" smtClean="0">
                <a:solidFill>
                  <a:schemeClr val="bg1"/>
                </a:solidFill>
              </a:rPr>
              <a:t>Fcode</a:t>
            </a:r>
            <a:r>
              <a:rPr lang="en-US" sz="2800" dirty="0" smtClean="0">
                <a:solidFill>
                  <a:schemeClr val="bg1"/>
                </a:solidFill>
              </a:rPr>
              <a:t>)</a:t>
            </a:r>
            <a:endParaRPr lang="en-US" sz="2800" dirty="0">
              <a:solidFill>
                <a:schemeClr val="bg1"/>
              </a:solidFill>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1211282"/>
            <a:ext cx="5029200" cy="5265718"/>
          </a:xfrm>
          <a:prstGeom prst="rect">
            <a:avLst/>
          </a:prstGeom>
        </p:spPr>
      </p:pic>
    </p:spTree>
    <p:extLst>
      <p:ext uri="{BB962C8B-B14F-4D97-AF65-F5344CB8AC3E}">
        <p14:creationId xmlns:p14="http://schemas.microsoft.com/office/powerpoint/2010/main" val="1242731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1657</Words>
  <Application>Microsoft Office PowerPoint</Application>
  <PresentationFormat>On-screen Show (4:3)</PresentationFormat>
  <Paragraphs>151</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Montana Hydrography Data Stewardship</vt:lpstr>
      <vt:lpstr>PowerPoint Presentation</vt:lpstr>
      <vt:lpstr>Montana Spatial Data Infrastructure (MSDI)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NHD Applications</dc:title>
  <dc:creator>Daurio, Maya</dc:creator>
  <cp:lastModifiedBy>Troy Blandford</cp:lastModifiedBy>
  <cp:revision>50</cp:revision>
  <dcterms:created xsi:type="dcterms:W3CDTF">2014-03-10T15:04:33Z</dcterms:created>
  <dcterms:modified xsi:type="dcterms:W3CDTF">2014-04-09T21:16:44Z</dcterms:modified>
</cp:coreProperties>
</file>