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8" d="100"/>
          <a:sy n="128" d="100"/>
        </p:scale>
        <p:origin x="-10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D004D5-0AED-4B4F-B37C-0994E81C74E8}" type="datetimeFigureOut">
              <a:rPr lang="en-US" smtClean="0"/>
              <a:t>4/4/2014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6B768-F8EC-412A-89A3-E09DFFC3D52B}" type="slidenum">
              <a:rPr lang="en-US" smtClean="0"/>
              <a:t>‹#›</a:t>
            </a:fld>
            <a:endParaRPr lang="en-US"/>
          </a:p>
        </p:txBody>
      </p:sp>
    </p:spTree>
    <p:extLst>
      <p:ext uri="{BB962C8B-B14F-4D97-AF65-F5344CB8AC3E}">
        <p14:creationId xmlns:p14="http://schemas.microsoft.com/office/powerpoint/2010/main" val="259259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depends</a:t>
            </a:r>
            <a:r>
              <a:rPr lang="en-US" baseline="0" dirty="0" smtClean="0"/>
              <a:t> on what you need the data for and how recent you need the data to be. There are two primary resources of NHD data for Montana: the Montana State Library and the USGS. Let’s look at what you can find from the Montana State Library first.</a:t>
            </a:r>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2</a:t>
            </a:fld>
            <a:endParaRPr lang="en-US"/>
          </a:p>
        </p:txBody>
      </p:sp>
    </p:spTree>
    <p:extLst>
      <p:ext uri="{BB962C8B-B14F-4D97-AF65-F5344CB8AC3E}">
        <p14:creationId xmlns:p14="http://schemas.microsoft.com/office/powerpoint/2010/main" val="167613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don’t need to manipulate NHD data but need to be able to view it, the USGS Rest </a:t>
            </a:r>
            <a:r>
              <a:rPr lang="en-US" baseline="0" dirty="0" err="1" smtClean="0"/>
              <a:t>MapService</a:t>
            </a:r>
            <a:r>
              <a:rPr lang="en-US" baseline="0" dirty="0" smtClean="0"/>
              <a:t> Endpoint is a useful tool. You can also add this as a service in your </a:t>
            </a:r>
            <a:r>
              <a:rPr lang="en-US" baseline="0" dirty="0" err="1" smtClean="0"/>
              <a:t>ArcMap</a:t>
            </a:r>
            <a:r>
              <a:rPr lang="en-US" baseline="0" dirty="0" smtClean="0"/>
              <a:t> session using the Add a GIS Server function. </a:t>
            </a:r>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12</a:t>
            </a:fld>
            <a:endParaRPr lang="en-US"/>
          </a:p>
        </p:txBody>
      </p:sp>
    </p:spTree>
    <p:extLst>
      <p:ext uri="{BB962C8B-B14F-4D97-AF65-F5344CB8AC3E}">
        <p14:creationId xmlns:p14="http://schemas.microsoft.com/office/powerpoint/2010/main" val="122587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access other map services from the USGS, such as </a:t>
            </a:r>
            <a:r>
              <a:rPr lang="en-US" dirty="0" err="1" smtClean="0"/>
              <a:t>USGSTopo</a:t>
            </a:r>
            <a:r>
              <a:rPr lang="en-US" dirty="0" smtClean="0"/>
              <a:t>,</a:t>
            </a:r>
            <a:r>
              <a:rPr lang="en-US" baseline="0" dirty="0" smtClean="0"/>
              <a:t> which can provide good ancillary information for your projects.</a:t>
            </a:r>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13</a:t>
            </a:fld>
            <a:endParaRPr lang="en-US"/>
          </a:p>
        </p:txBody>
      </p:sp>
    </p:spTree>
    <p:extLst>
      <p:ext uri="{BB962C8B-B14F-4D97-AF65-F5344CB8AC3E}">
        <p14:creationId xmlns:p14="http://schemas.microsoft.com/office/powerpoint/2010/main" val="260308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reiterate, depending on your needs, either the USGS or the Montana State Library are</a:t>
            </a:r>
            <a:r>
              <a:rPr lang="en-US" baseline="0" dirty="0" smtClean="0"/>
              <a:t> the best sources of NHD data and provide a variety of formats for the user.</a:t>
            </a:r>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14</a:t>
            </a:fld>
            <a:endParaRPr lang="en-US"/>
          </a:p>
        </p:txBody>
      </p:sp>
    </p:spTree>
    <p:extLst>
      <p:ext uri="{BB962C8B-B14F-4D97-AF65-F5344CB8AC3E}">
        <p14:creationId xmlns:p14="http://schemas.microsoft.com/office/powerpoint/2010/main" val="374776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Hydrography is one of the MSDI themes, which is also a federally defined</a:t>
            </a:r>
            <a:r>
              <a:rPr lang="en-US" baseline="0" dirty="0" smtClean="0"/>
              <a:t> framework theme. </a:t>
            </a:r>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3</a:t>
            </a:fld>
            <a:endParaRPr lang="en-US"/>
          </a:p>
        </p:txBody>
      </p:sp>
    </p:spTree>
    <p:extLst>
      <p:ext uri="{BB962C8B-B14F-4D97-AF65-F5344CB8AC3E}">
        <p14:creationId xmlns:p14="http://schemas.microsoft.com/office/powerpoint/2010/main" val="363545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MSDI</a:t>
            </a:r>
            <a:r>
              <a:rPr lang="en-US" baseline="0" dirty="0" smtClean="0"/>
              <a:t> Hydrography page, you can access NHD data for Montana, documentation about the NHD database schema, and also the National Map NHD Viewer, built and maintained by the USGS.</a:t>
            </a:r>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4</a:t>
            </a:fld>
            <a:endParaRPr lang="en-US"/>
          </a:p>
        </p:txBody>
      </p:sp>
    </p:spTree>
    <p:extLst>
      <p:ext uri="{BB962C8B-B14F-4D97-AF65-F5344CB8AC3E}">
        <p14:creationId xmlns:p14="http://schemas.microsoft.com/office/powerpoint/2010/main" val="318495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available from</a:t>
            </a:r>
            <a:r>
              <a:rPr lang="en-US" baseline="0" dirty="0" smtClean="0"/>
              <a:t> the MT State Library is not the most recent NHD data. It is updated approximately every two months. The advantage of obtaining your data from here is that it is already in the Montana State Plane projection.  </a:t>
            </a:r>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5</a:t>
            </a:fld>
            <a:endParaRPr lang="en-US"/>
          </a:p>
        </p:txBody>
      </p:sp>
    </p:spTree>
    <p:extLst>
      <p:ext uri="{BB962C8B-B14F-4D97-AF65-F5344CB8AC3E}">
        <p14:creationId xmlns:p14="http://schemas.microsoft.com/office/powerpoint/2010/main" val="36988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you download the data directly from an FTP site, it is also easy to obtain statewide data without going through a lot of steps. You can also download a </a:t>
            </a:r>
            <a:r>
              <a:rPr lang="en-US" baseline="0" dirty="0" err="1" smtClean="0"/>
              <a:t>zipfile</a:t>
            </a:r>
            <a:r>
              <a:rPr lang="en-US" baseline="0" dirty="0" smtClean="0"/>
              <a:t> containing layers which will help you symbolize the various </a:t>
            </a:r>
            <a:r>
              <a:rPr lang="en-US" baseline="0" smtClean="0"/>
              <a:t>FCodes</a:t>
            </a:r>
            <a:r>
              <a:rPr lang="en-US" baseline="0" dirty="0" smtClean="0"/>
              <a:t> associated with each feature class.</a:t>
            </a:r>
            <a:endParaRPr lang="en-US" dirty="0" smtClean="0"/>
          </a:p>
          <a:p>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6</a:t>
            </a:fld>
            <a:endParaRPr lang="en-US"/>
          </a:p>
        </p:txBody>
      </p:sp>
    </p:spTree>
    <p:extLst>
      <p:ext uri="{BB962C8B-B14F-4D97-AF65-F5344CB8AC3E}">
        <p14:creationId xmlns:p14="http://schemas.microsoft.com/office/powerpoint/2010/main" val="256771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7</a:t>
            </a:fld>
            <a:endParaRPr lang="en-US"/>
          </a:p>
        </p:txBody>
      </p:sp>
    </p:spTree>
    <p:extLst>
      <p:ext uri="{BB962C8B-B14F-4D97-AF65-F5344CB8AC3E}">
        <p14:creationId xmlns:p14="http://schemas.microsoft.com/office/powerpoint/2010/main" val="192786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 way to obtain the most up-to-date NHD data is to use the NHD,</a:t>
            </a:r>
            <a:r>
              <a:rPr lang="en-US" baseline="0" dirty="0" smtClean="0"/>
              <a:t> or National Map, Viewer. It is an interactive application allowing you to download data at various scales and in various formats.</a:t>
            </a:r>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8</a:t>
            </a:fld>
            <a:endParaRPr lang="en-US"/>
          </a:p>
        </p:txBody>
      </p:sp>
    </p:spTree>
    <p:extLst>
      <p:ext uri="{BB962C8B-B14F-4D97-AF65-F5344CB8AC3E}">
        <p14:creationId xmlns:p14="http://schemas.microsoft.com/office/powerpoint/2010/main" val="244474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a:t>
            </a:r>
            <a:r>
              <a:rPr lang="en-US" baseline="0" dirty="0" smtClean="0"/>
              <a:t> Extracts represent the most recent data available and are updated within a week of edits being submitted. Using the download data function of The National Map Viewer is the best method to obtain the most recent data. The only downside may be that it is not as easy as other methods to obtain a large dataset covering a large extent.</a:t>
            </a:r>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9</a:t>
            </a:fld>
            <a:endParaRPr lang="en-US"/>
          </a:p>
        </p:txBody>
      </p:sp>
    </p:spTree>
    <p:extLst>
      <p:ext uri="{BB962C8B-B14F-4D97-AF65-F5344CB8AC3E}">
        <p14:creationId xmlns:p14="http://schemas.microsoft.com/office/powerpoint/2010/main" val="43398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choose</a:t>
            </a:r>
            <a:r>
              <a:rPr lang="en-US" baseline="0" dirty="0" smtClean="0"/>
              <a:t> to download statewide NHD datasets according to high, medium, or local resolution. Montana’s NHD is currently only available in high resolution. The medium resolution NHD is the dataset compatible with </a:t>
            </a:r>
            <a:r>
              <a:rPr lang="en-US" baseline="0" dirty="0" err="1" smtClean="0"/>
              <a:t>NHDPlus</a:t>
            </a:r>
            <a:r>
              <a:rPr lang="en-US" baseline="0" dirty="0" smtClean="0"/>
              <a:t>, which has additional analytical functions associated with it.</a:t>
            </a:r>
            <a:endParaRPr lang="en-US" dirty="0"/>
          </a:p>
        </p:txBody>
      </p:sp>
      <p:sp>
        <p:nvSpPr>
          <p:cNvPr id="4" name="Slide Number Placeholder 3"/>
          <p:cNvSpPr>
            <a:spLocks noGrp="1"/>
          </p:cNvSpPr>
          <p:nvPr>
            <p:ph type="sldNum" sz="quarter" idx="10"/>
          </p:nvPr>
        </p:nvSpPr>
        <p:spPr/>
        <p:txBody>
          <a:bodyPr/>
          <a:lstStyle/>
          <a:p>
            <a:fld id="{41E6B768-F8EC-412A-89A3-E09DFFC3D52B}" type="slidenum">
              <a:rPr lang="en-US" smtClean="0"/>
              <a:t>10</a:t>
            </a:fld>
            <a:endParaRPr lang="en-US"/>
          </a:p>
        </p:txBody>
      </p:sp>
    </p:spTree>
    <p:extLst>
      <p:ext uri="{BB962C8B-B14F-4D97-AF65-F5344CB8AC3E}">
        <p14:creationId xmlns:p14="http://schemas.microsoft.com/office/powerpoint/2010/main" val="49411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F1EBB3-2F19-4298-B2C4-F1C06487F9E8}"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EBB1-FCCA-469F-8300-91274E8D7D5A}" type="slidenum">
              <a:rPr lang="en-US" smtClean="0"/>
              <a:t>‹#›</a:t>
            </a:fld>
            <a:endParaRPr lang="en-US"/>
          </a:p>
        </p:txBody>
      </p:sp>
    </p:spTree>
    <p:extLst>
      <p:ext uri="{BB962C8B-B14F-4D97-AF65-F5344CB8AC3E}">
        <p14:creationId xmlns:p14="http://schemas.microsoft.com/office/powerpoint/2010/main" val="130139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1EBB3-2F19-4298-B2C4-F1C06487F9E8}"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EBB1-FCCA-469F-8300-91274E8D7D5A}" type="slidenum">
              <a:rPr lang="en-US" smtClean="0"/>
              <a:t>‹#›</a:t>
            </a:fld>
            <a:endParaRPr lang="en-US"/>
          </a:p>
        </p:txBody>
      </p:sp>
    </p:spTree>
    <p:extLst>
      <p:ext uri="{BB962C8B-B14F-4D97-AF65-F5344CB8AC3E}">
        <p14:creationId xmlns:p14="http://schemas.microsoft.com/office/powerpoint/2010/main" val="41381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1EBB3-2F19-4298-B2C4-F1C06487F9E8}"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EBB1-FCCA-469F-8300-91274E8D7D5A}" type="slidenum">
              <a:rPr lang="en-US" smtClean="0"/>
              <a:t>‹#›</a:t>
            </a:fld>
            <a:endParaRPr lang="en-US"/>
          </a:p>
        </p:txBody>
      </p:sp>
    </p:spTree>
    <p:extLst>
      <p:ext uri="{BB962C8B-B14F-4D97-AF65-F5344CB8AC3E}">
        <p14:creationId xmlns:p14="http://schemas.microsoft.com/office/powerpoint/2010/main" val="176446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1EBB3-2F19-4298-B2C4-F1C06487F9E8}"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EBB1-FCCA-469F-8300-91274E8D7D5A}" type="slidenum">
              <a:rPr lang="en-US" smtClean="0"/>
              <a:t>‹#›</a:t>
            </a:fld>
            <a:endParaRPr lang="en-US"/>
          </a:p>
        </p:txBody>
      </p:sp>
    </p:spTree>
    <p:extLst>
      <p:ext uri="{BB962C8B-B14F-4D97-AF65-F5344CB8AC3E}">
        <p14:creationId xmlns:p14="http://schemas.microsoft.com/office/powerpoint/2010/main" val="390757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1EBB3-2F19-4298-B2C4-F1C06487F9E8}"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EBB1-FCCA-469F-8300-91274E8D7D5A}" type="slidenum">
              <a:rPr lang="en-US" smtClean="0"/>
              <a:t>‹#›</a:t>
            </a:fld>
            <a:endParaRPr lang="en-US"/>
          </a:p>
        </p:txBody>
      </p:sp>
    </p:spTree>
    <p:extLst>
      <p:ext uri="{BB962C8B-B14F-4D97-AF65-F5344CB8AC3E}">
        <p14:creationId xmlns:p14="http://schemas.microsoft.com/office/powerpoint/2010/main" val="160682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F1EBB3-2F19-4298-B2C4-F1C06487F9E8}"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EBB1-FCCA-469F-8300-91274E8D7D5A}" type="slidenum">
              <a:rPr lang="en-US" smtClean="0"/>
              <a:t>‹#›</a:t>
            </a:fld>
            <a:endParaRPr lang="en-US"/>
          </a:p>
        </p:txBody>
      </p:sp>
    </p:spTree>
    <p:extLst>
      <p:ext uri="{BB962C8B-B14F-4D97-AF65-F5344CB8AC3E}">
        <p14:creationId xmlns:p14="http://schemas.microsoft.com/office/powerpoint/2010/main" val="307686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F1EBB3-2F19-4298-B2C4-F1C06487F9E8}" type="datetimeFigureOut">
              <a:rPr lang="en-US" smtClean="0"/>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1EBB1-FCCA-469F-8300-91274E8D7D5A}" type="slidenum">
              <a:rPr lang="en-US" smtClean="0"/>
              <a:t>‹#›</a:t>
            </a:fld>
            <a:endParaRPr lang="en-US"/>
          </a:p>
        </p:txBody>
      </p:sp>
    </p:spTree>
    <p:extLst>
      <p:ext uri="{BB962C8B-B14F-4D97-AF65-F5344CB8AC3E}">
        <p14:creationId xmlns:p14="http://schemas.microsoft.com/office/powerpoint/2010/main" val="296717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F1EBB3-2F19-4298-B2C4-F1C06487F9E8}" type="datetimeFigureOut">
              <a:rPr lang="en-US" smtClean="0"/>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1EBB1-FCCA-469F-8300-91274E8D7D5A}" type="slidenum">
              <a:rPr lang="en-US" smtClean="0"/>
              <a:t>‹#›</a:t>
            </a:fld>
            <a:endParaRPr lang="en-US"/>
          </a:p>
        </p:txBody>
      </p:sp>
    </p:spTree>
    <p:extLst>
      <p:ext uri="{BB962C8B-B14F-4D97-AF65-F5344CB8AC3E}">
        <p14:creationId xmlns:p14="http://schemas.microsoft.com/office/powerpoint/2010/main" val="300040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1EBB3-2F19-4298-B2C4-F1C06487F9E8}" type="datetimeFigureOut">
              <a:rPr lang="en-US" smtClean="0"/>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1EBB1-FCCA-469F-8300-91274E8D7D5A}" type="slidenum">
              <a:rPr lang="en-US" smtClean="0"/>
              <a:t>‹#›</a:t>
            </a:fld>
            <a:endParaRPr lang="en-US"/>
          </a:p>
        </p:txBody>
      </p:sp>
    </p:spTree>
    <p:extLst>
      <p:ext uri="{BB962C8B-B14F-4D97-AF65-F5344CB8AC3E}">
        <p14:creationId xmlns:p14="http://schemas.microsoft.com/office/powerpoint/2010/main" val="135178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1EBB3-2F19-4298-B2C4-F1C06487F9E8}"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EBB1-FCCA-469F-8300-91274E8D7D5A}" type="slidenum">
              <a:rPr lang="en-US" smtClean="0"/>
              <a:t>‹#›</a:t>
            </a:fld>
            <a:endParaRPr lang="en-US"/>
          </a:p>
        </p:txBody>
      </p:sp>
    </p:spTree>
    <p:extLst>
      <p:ext uri="{BB962C8B-B14F-4D97-AF65-F5344CB8AC3E}">
        <p14:creationId xmlns:p14="http://schemas.microsoft.com/office/powerpoint/2010/main" val="85646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1EBB3-2F19-4298-B2C4-F1C06487F9E8}"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EBB1-FCCA-469F-8300-91274E8D7D5A}" type="slidenum">
              <a:rPr lang="en-US" smtClean="0"/>
              <a:t>‹#›</a:t>
            </a:fld>
            <a:endParaRPr lang="en-US"/>
          </a:p>
        </p:txBody>
      </p:sp>
    </p:spTree>
    <p:extLst>
      <p:ext uri="{BB962C8B-B14F-4D97-AF65-F5344CB8AC3E}">
        <p14:creationId xmlns:p14="http://schemas.microsoft.com/office/powerpoint/2010/main" val="259783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1EBB3-2F19-4298-B2C4-F1C06487F9E8}" type="datetimeFigureOut">
              <a:rPr lang="en-US" smtClean="0"/>
              <a:t>4/4/2014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1EBB1-FCCA-469F-8300-91274E8D7D5A}" type="slidenum">
              <a:rPr lang="en-US" smtClean="0"/>
              <a:t>‹#›</a:t>
            </a:fld>
            <a:endParaRPr lang="en-US"/>
          </a:p>
        </p:txBody>
      </p:sp>
    </p:spTree>
    <p:extLst>
      <p:ext uri="{BB962C8B-B14F-4D97-AF65-F5344CB8AC3E}">
        <p14:creationId xmlns:p14="http://schemas.microsoft.com/office/powerpoint/2010/main" val="1709969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Sources of NHD Data</a:t>
            </a:r>
            <a:endParaRPr lang="en-US" dirty="0">
              <a:solidFill>
                <a:srgbClr val="FFFF00"/>
              </a:solidFill>
            </a:endParaRPr>
          </a:p>
        </p:txBody>
      </p:sp>
      <p:sp>
        <p:nvSpPr>
          <p:cNvPr id="3" name="Subtitle 2"/>
          <p:cNvSpPr>
            <a:spLocks noGrp="1"/>
          </p:cNvSpPr>
          <p:nvPr>
            <p:ph type="subTitle" idx="1"/>
          </p:nvPr>
        </p:nvSpPr>
        <p:spPr/>
        <p:txBody>
          <a:bodyPr/>
          <a:lstStyle/>
          <a:p>
            <a:r>
              <a:rPr lang="en-US" dirty="0" err="1" smtClean="0">
                <a:solidFill>
                  <a:schemeClr val="bg1"/>
                </a:solidFill>
              </a:rPr>
              <a:t>InterMountain</a:t>
            </a:r>
            <a:r>
              <a:rPr lang="en-US" dirty="0" smtClean="0">
                <a:solidFill>
                  <a:schemeClr val="bg1"/>
                </a:solidFill>
              </a:rPr>
              <a:t> GIS 2014</a:t>
            </a:r>
          </a:p>
          <a:p>
            <a:r>
              <a:rPr lang="en-US" dirty="0" smtClean="0">
                <a:solidFill>
                  <a:schemeClr val="bg1"/>
                </a:solidFill>
              </a:rPr>
              <a:t>NHD Workshop</a:t>
            </a:r>
          </a:p>
          <a:p>
            <a:r>
              <a:rPr lang="en-US" dirty="0" smtClean="0">
                <a:solidFill>
                  <a:schemeClr val="bg1"/>
                </a:solidFill>
              </a:rPr>
              <a:t>April 7, 2014</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52400"/>
            <a:ext cx="1827193" cy="811633"/>
          </a:xfrm>
          <a:prstGeom prst="rect">
            <a:avLst/>
          </a:prstGeom>
        </p:spPr>
      </p:pic>
    </p:spTree>
    <p:extLst>
      <p:ext uri="{BB962C8B-B14F-4D97-AF65-F5344CB8AC3E}">
        <p14:creationId xmlns:p14="http://schemas.microsoft.com/office/powerpoint/2010/main" val="2944797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NHD Extracts by State</a:t>
            </a:r>
            <a:endParaRPr lang="en-US" dirty="0">
              <a:solidFill>
                <a:srgbClr val="FFFF00"/>
              </a:solidFill>
            </a:endParaRPr>
          </a:p>
        </p:txBody>
      </p:sp>
      <p:sp>
        <p:nvSpPr>
          <p:cNvPr id="4" name="Content Placeholder 3"/>
          <p:cNvSpPr>
            <a:spLocks noGrp="1"/>
          </p:cNvSpPr>
          <p:nvPr>
            <p:ph sz="half" idx="1"/>
          </p:nvPr>
        </p:nvSpPr>
        <p:spPr/>
        <p:txBody>
          <a:bodyPr/>
          <a:lstStyle/>
          <a:p>
            <a:r>
              <a:rPr lang="en-US" dirty="0" smtClean="0">
                <a:solidFill>
                  <a:schemeClr val="bg1"/>
                </a:solidFill>
              </a:rPr>
              <a:t>High resolution = 1:24K</a:t>
            </a:r>
          </a:p>
          <a:p>
            <a:r>
              <a:rPr lang="en-US" dirty="0" smtClean="0">
                <a:solidFill>
                  <a:schemeClr val="bg1"/>
                </a:solidFill>
              </a:rPr>
              <a:t>Medium resolution = 1:100K</a:t>
            </a:r>
          </a:p>
          <a:p>
            <a:r>
              <a:rPr lang="en-US" dirty="0" smtClean="0">
                <a:solidFill>
                  <a:schemeClr val="bg1"/>
                </a:solidFill>
              </a:rPr>
              <a:t>Local resolution = 1:5K or greater</a:t>
            </a:r>
            <a:endParaRPr lang="en-US" dirty="0">
              <a:solidFill>
                <a:schemeClr val="bg1"/>
              </a:solidFill>
            </a:endParaRPr>
          </a:p>
        </p:txBody>
      </p:sp>
      <p:sp>
        <p:nvSpPr>
          <p:cNvPr id="5" name="Content Placeholder 4"/>
          <p:cNvSpPr>
            <a:spLocks noGrp="1"/>
          </p:cNvSpPr>
          <p:nvPr>
            <p:ph sz="half" idx="2"/>
          </p:nvPr>
        </p:nvSpPr>
        <p:spPr/>
        <p:txBody>
          <a:bodyPr/>
          <a:lstStyle/>
          <a:p>
            <a:endParaRPr lang="en-US"/>
          </a:p>
        </p:txBody>
      </p:sp>
      <p:sp>
        <p:nvSpPr>
          <p:cNvPr id="3" name="Rectangle 2"/>
          <p:cNvSpPr/>
          <p:nvPr/>
        </p:nvSpPr>
        <p:spPr>
          <a:xfrm>
            <a:off x="228600" y="6324600"/>
            <a:ext cx="4576061" cy="369332"/>
          </a:xfrm>
          <a:prstGeom prst="rect">
            <a:avLst/>
          </a:prstGeom>
        </p:spPr>
        <p:txBody>
          <a:bodyPr wrap="none">
            <a:spAutoFit/>
          </a:bodyPr>
          <a:lstStyle/>
          <a:p>
            <a:r>
              <a:rPr lang="en-US" dirty="0">
                <a:solidFill>
                  <a:schemeClr val="bg1"/>
                </a:solidFill>
              </a:rPr>
              <a:t>ftp://nhdftp.usgs.gov/DataSets/Staged/States/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120" y="4267200"/>
            <a:ext cx="5567082"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675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Pre-staged </a:t>
            </a:r>
            <a:r>
              <a:rPr lang="en-US" dirty="0" err="1" smtClean="0">
                <a:solidFill>
                  <a:srgbClr val="FFFF00"/>
                </a:solidFill>
              </a:rPr>
              <a:t>Subregions</a:t>
            </a:r>
            <a:endParaRPr lang="en-US" dirty="0">
              <a:solidFill>
                <a:srgbClr val="FFFF00"/>
              </a:solidFill>
            </a:endParaRPr>
          </a:p>
        </p:txBody>
      </p:sp>
      <p:sp>
        <p:nvSpPr>
          <p:cNvPr id="5" name="Content Placeholder 4"/>
          <p:cNvSpPr>
            <a:spLocks noGrp="1"/>
          </p:cNvSpPr>
          <p:nvPr>
            <p:ph sz="half" idx="1"/>
          </p:nvPr>
        </p:nvSpPr>
        <p:spPr/>
        <p:txBody>
          <a:bodyPr/>
          <a:lstStyle/>
          <a:p>
            <a:r>
              <a:rPr lang="en-US" dirty="0" err="1" smtClean="0">
                <a:solidFill>
                  <a:schemeClr val="bg1"/>
                </a:solidFill>
              </a:rPr>
              <a:t>Subregions</a:t>
            </a:r>
            <a:r>
              <a:rPr lang="en-US" dirty="0" smtClean="0">
                <a:solidFill>
                  <a:schemeClr val="bg1"/>
                </a:solidFill>
              </a:rPr>
              <a:t> are also available in multiple resolutions</a:t>
            </a:r>
          </a:p>
          <a:p>
            <a:r>
              <a:rPr lang="en-US" dirty="0">
                <a:solidFill>
                  <a:schemeClr val="bg1"/>
                </a:solidFill>
              </a:rPr>
              <a:t>K</a:t>
            </a:r>
            <a:r>
              <a:rPr lang="en-US" dirty="0" smtClean="0">
                <a:solidFill>
                  <a:schemeClr val="bg1"/>
                </a:solidFill>
              </a:rPr>
              <a:t>now the 4-digit HUC code beforehand</a:t>
            </a:r>
          </a:p>
          <a:p>
            <a:r>
              <a:rPr lang="en-US" dirty="0" smtClean="0">
                <a:solidFill>
                  <a:schemeClr val="bg1"/>
                </a:solidFill>
              </a:rPr>
              <a:t>Data updated within ~2 weeks of edits being submitted</a:t>
            </a:r>
            <a:endParaRPr lang="en-US" dirty="0">
              <a:solidFill>
                <a:schemeClr val="bg1"/>
              </a:solidFill>
            </a:endParaRPr>
          </a:p>
        </p:txBody>
      </p:sp>
      <p:sp>
        <p:nvSpPr>
          <p:cNvPr id="6" name="Content Placeholder 5"/>
          <p:cNvSpPr>
            <a:spLocks noGrp="1"/>
          </p:cNvSpPr>
          <p:nvPr>
            <p:ph sz="half" idx="2"/>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208" y="1143000"/>
            <a:ext cx="4438650" cy="550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 y="6493037"/>
            <a:ext cx="4572000" cy="307777"/>
          </a:xfrm>
          <a:prstGeom prst="rect">
            <a:avLst/>
          </a:prstGeom>
        </p:spPr>
        <p:txBody>
          <a:bodyPr>
            <a:spAutoFit/>
          </a:bodyPr>
          <a:lstStyle/>
          <a:p>
            <a:r>
              <a:rPr lang="en-US" sz="1400" dirty="0">
                <a:solidFill>
                  <a:schemeClr val="bg1"/>
                </a:solidFill>
              </a:rPr>
              <a:t>ftp://nhdftp.usgs.gov/DataSets/Staged/SubRegions/</a:t>
            </a:r>
          </a:p>
        </p:txBody>
      </p:sp>
    </p:spTree>
    <p:extLst>
      <p:ext uri="{BB962C8B-B14F-4D97-AF65-F5344CB8AC3E}">
        <p14:creationId xmlns:p14="http://schemas.microsoft.com/office/powerpoint/2010/main" val="2945949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USGS Rest </a:t>
            </a:r>
            <a:r>
              <a:rPr lang="en-US" dirty="0" err="1" smtClean="0">
                <a:solidFill>
                  <a:srgbClr val="FFFF00"/>
                </a:solidFill>
              </a:rPr>
              <a:t>MapService</a:t>
            </a:r>
            <a:r>
              <a:rPr lang="en-US" dirty="0" smtClean="0">
                <a:solidFill>
                  <a:srgbClr val="FFFF00"/>
                </a:solidFill>
              </a:rPr>
              <a:t> Endpoint</a:t>
            </a:r>
            <a:endParaRPr lang="en-US" dirty="0">
              <a:solidFill>
                <a:srgbClr val="FFFF00"/>
              </a:solidFill>
            </a:endParaRPr>
          </a:p>
        </p:txBody>
      </p:sp>
      <p:sp>
        <p:nvSpPr>
          <p:cNvPr id="3" name="Content Placeholder 2"/>
          <p:cNvSpPr>
            <a:spLocks noGrp="1"/>
          </p:cNvSpPr>
          <p:nvPr>
            <p:ph sz="half" idx="1"/>
          </p:nvPr>
        </p:nvSpPr>
        <p:spPr/>
        <p:txBody>
          <a:bodyPr/>
          <a:lstStyle/>
          <a:p>
            <a:r>
              <a:rPr lang="en-US" dirty="0" smtClean="0">
                <a:solidFill>
                  <a:schemeClr val="bg1"/>
                </a:solidFill>
              </a:rPr>
              <a:t>NHD as a map service</a:t>
            </a:r>
          </a:p>
          <a:p>
            <a:r>
              <a:rPr lang="en-US" dirty="0" smtClean="0">
                <a:solidFill>
                  <a:schemeClr val="bg1"/>
                </a:solidFill>
              </a:rPr>
              <a:t>Can view in:</a:t>
            </a:r>
          </a:p>
          <a:p>
            <a:pPr lvl="1"/>
            <a:r>
              <a:rPr lang="en-US" dirty="0" smtClean="0">
                <a:solidFill>
                  <a:schemeClr val="bg1"/>
                </a:solidFill>
              </a:rPr>
              <a:t>ArcGIS.com Map</a:t>
            </a:r>
          </a:p>
          <a:p>
            <a:pPr lvl="1"/>
            <a:r>
              <a:rPr lang="en-US" dirty="0" smtClean="0">
                <a:solidFill>
                  <a:schemeClr val="bg1"/>
                </a:solidFill>
              </a:rPr>
              <a:t>Google Earth</a:t>
            </a:r>
          </a:p>
          <a:p>
            <a:pPr lvl="1"/>
            <a:r>
              <a:rPr lang="en-US" dirty="0" smtClean="0">
                <a:solidFill>
                  <a:schemeClr val="bg1"/>
                </a:solidFill>
              </a:rPr>
              <a:t>ArcGIS Desktop</a:t>
            </a:r>
          </a:p>
        </p:txBody>
      </p:sp>
      <p:sp>
        <p:nvSpPr>
          <p:cNvPr id="4" name="Content Placeholder 3"/>
          <p:cNvSpPr>
            <a:spLocks noGrp="1"/>
          </p:cNvSpPr>
          <p:nvPr>
            <p:ph sz="half" idx="2"/>
          </p:nvPr>
        </p:nvSpPr>
        <p:spPr/>
        <p:txBody>
          <a:bodyPr/>
          <a:lstStyle/>
          <a:p>
            <a:endParaRPr lang="en-US" dirty="0"/>
          </a:p>
        </p:txBody>
      </p:sp>
      <p:sp>
        <p:nvSpPr>
          <p:cNvPr id="5" name="Rectangle 4"/>
          <p:cNvSpPr/>
          <p:nvPr/>
        </p:nvSpPr>
        <p:spPr>
          <a:xfrm>
            <a:off x="194734" y="6400800"/>
            <a:ext cx="8610600" cy="369332"/>
          </a:xfrm>
          <a:prstGeom prst="rect">
            <a:avLst/>
          </a:prstGeom>
        </p:spPr>
        <p:txBody>
          <a:bodyPr wrap="square">
            <a:spAutoFit/>
          </a:bodyPr>
          <a:lstStyle/>
          <a:p>
            <a:r>
              <a:rPr lang="en-US" dirty="0">
                <a:solidFill>
                  <a:schemeClr val="bg1"/>
                </a:solidFill>
              </a:rPr>
              <a:t>http://basemap.nationalmap.gov/arcgis/rest/services/USGSHydroNHD/MapServer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494207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8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Other Services</a:t>
            </a:r>
            <a:endParaRPr lang="en-US" dirty="0">
              <a:solidFill>
                <a:srgbClr val="FFFF00"/>
              </a:solidFill>
            </a:endParaRPr>
          </a:p>
        </p:txBody>
      </p:sp>
      <p:sp>
        <p:nvSpPr>
          <p:cNvPr id="6" name="Rectangle 5"/>
          <p:cNvSpPr/>
          <p:nvPr/>
        </p:nvSpPr>
        <p:spPr>
          <a:xfrm>
            <a:off x="152400" y="6280666"/>
            <a:ext cx="6324600" cy="369332"/>
          </a:xfrm>
          <a:prstGeom prst="rect">
            <a:avLst/>
          </a:prstGeom>
        </p:spPr>
        <p:txBody>
          <a:bodyPr wrap="square">
            <a:spAutoFit/>
          </a:bodyPr>
          <a:lstStyle/>
          <a:p>
            <a:r>
              <a:rPr lang="en-US" dirty="0">
                <a:solidFill>
                  <a:schemeClr val="bg1"/>
                </a:solidFill>
              </a:rPr>
              <a:t>http://basemap.nationalmap.gov/arcgis/rest/services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249767"/>
            <a:ext cx="4052887" cy="477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198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NHD Resources </a:t>
            </a:r>
            <a:endParaRPr lang="en-US" dirty="0">
              <a:solidFill>
                <a:srgbClr val="FFFF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4521933"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76600"/>
            <a:ext cx="47148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533650"/>
            <a:ext cx="18573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800600"/>
            <a:ext cx="34480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633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Where is the best place to get NHD data?</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What do you need the data for?</a:t>
            </a:r>
          </a:p>
          <a:p>
            <a:endParaRPr lang="en-US" dirty="0" smtClean="0">
              <a:solidFill>
                <a:schemeClr val="bg1"/>
              </a:solidFill>
            </a:endParaRPr>
          </a:p>
          <a:p>
            <a:r>
              <a:rPr lang="en-US" dirty="0" smtClean="0">
                <a:solidFill>
                  <a:schemeClr val="bg1"/>
                </a:solidFill>
              </a:rPr>
              <a:t>How recent do you need the data to be?</a:t>
            </a:r>
            <a:endParaRPr lang="en-US" dirty="0">
              <a:solidFill>
                <a:schemeClr val="bg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91000"/>
            <a:ext cx="18097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240212"/>
            <a:ext cx="33432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96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Montana Spatial Data Infrastructure (MSDI)</a:t>
            </a:r>
            <a:endParaRPr lang="en-US" dirty="0">
              <a:solidFill>
                <a:srgbClr val="FFFF00"/>
              </a:solidFill>
            </a:endParaRPr>
          </a:p>
        </p:txBody>
      </p:sp>
      <p:sp>
        <p:nvSpPr>
          <p:cNvPr id="3" name="Content Placeholder 2"/>
          <p:cNvSpPr>
            <a:spLocks noGrp="1"/>
          </p:cNvSpPr>
          <p:nvPr>
            <p:ph idx="1"/>
          </p:nvPr>
        </p:nvSpPr>
        <p:spPr>
          <a:xfrm>
            <a:off x="457200" y="1600200"/>
            <a:ext cx="8229600" cy="4525963"/>
          </a:xfrm>
        </p:spPr>
        <p:txBody>
          <a:bodyPr>
            <a:normAutofit fontScale="5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solidFill>
                  <a:schemeClr val="bg1"/>
                </a:solidFill>
              </a:rPr>
              <a:t>http://geoinfo.montanastatelibrary.org/data/msdi/</a:t>
            </a:r>
            <a:endParaRPr lang="en-US" dirty="0">
              <a:solidFill>
                <a:schemeClr val="bg1"/>
              </a:solidFill>
            </a:endParaRPr>
          </a:p>
        </p:txBody>
      </p:sp>
      <p:grpSp>
        <p:nvGrpSpPr>
          <p:cNvPr id="5" name="Group 4"/>
          <p:cNvGrpSpPr/>
          <p:nvPr/>
        </p:nvGrpSpPr>
        <p:grpSpPr>
          <a:xfrm>
            <a:off x="304800" y="1676400"/>
            <a:ext cx="8534399" cy="3651781"/>
            <a:chOff x="304800" y="1676400"/>
            <a:chExt cx="8534399" cy="3651781"/>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534399" cy="365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0112" y="4953000"/>
              <a:ext cx="7772400" cy="246221"/>
            </a:xfrm>
            <a:prstGeom prst="rect">
              <a:avLst/>
            </a:prstGeom>
            <a:noFill/>
          </p:spPr>
          <p:txBody>
            <a:bodyPr wrap="square" rtlCol="0">
              <a:spAutoFit/>
            </a:bodyPr>
            <a:lstStyle/>
            <a:p>
              <a:r>
                <a:rPr lang="en-US" sz="1000" dirty="0" smtClean="0">
                  <a:solidFill>
                    <a:schemeClr val="accent1"/>
                  </a:solidFill>
                </a:rPr>
                <a:t>Climate		                         Montana Climate Office	     Michael Sweet		                   In progress</a:t>
              </a:r>
              <a:endParaRPr lang="en-US" sz="1000" dirty="0">
                <a:solidFill>
                  <a:schemeClr val="accent1"/>
                </a:solidFill>
              </a:endParaRPr>
            </a:p>
          </p:txBody>
        </p:sp>
      </p:grpSp>
    </p:spTree>
    <p:extLst>
      <p:ext uri="{BB962C8B-B14F-4D97-AF65-F5344CB8AC3E}">
        <p14:creationId xmlns:p14="http://schemas.microsoft.com/office/powerpoint/2010/main" val="461992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Hydrography</a:t>
            </a:r>
            <a:endParaRPr lang="en-US" dirty="0">
              <a:solidFill>
                <a:srgbClr val="FFFF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24" y="1752600"/>
            <a:ext cx="874763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514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NHD High Resolution (1:24K) Data</a:t>
            </a:r>
            <a:endParaRPr lang="en-US" dirty="0">
              <a:solidFill>
                <a:srgbClr val="FFFF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6781800" cy="439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6451487"/>
            <a:ext cx="8305800" cy="307777"/>
          </a:xfrm>
          <a:prstGeom prst="rect">
            <a:avLst/>
          </a:prstGeom>
        </p:spPr>
        <p:txBody>
          <a:bodyPr wrap="square">
            <a:spAutoFit/>
          </a:bodyPr>
          <a:lstStyle/>
          <a:p>
            <a:r>
              <a:rPr lang="en-US" sz="1400" dirty="0" smtClean="0">
                <a:solidFill>
                  <a:schemeClr val="bg1"/>
                </a:solidFill>
              </a:rPr>
              <a:t>http://geoinfo.montanastatelibrary.org/geography/water/nhd/nhd_download/</a:t>
            </a:r>
            <a:endParaRPr lang="en-US" sz="1400" dirty="0">
              <a:solidFill>
                <a:schemeClr val="bg1"/>
              </a:solidFill>
            </a:endParaRPr>
          </a:p>
        </p:txBody>
      </p:sp>
      <p:sp>
        <p:nvSpPr>
          <p:cNvPr id="6" name="TextBox 5"/>
          <p:cNvSpPr txBox="1"/>
          <p:nvPr/>
        </p:nvSpPr>
        <p:spPr>
          <a:xfrm>
            <a:off x="1295400" y="5334000"/>
            <a:ext cx="5469467" cy="646331"/>
          </a:xfrm>
          <a:prstGeom prst="rect">
            <a:avLst/>
          </a:prstGeom>
          <a:solidFill>
            <a:schemeClr val="bg1"/>
          </a:solidFill>
        </p:spPr>
        <p:txBody>
          <a:bodyPr wrap="square" rtlCol="0">
            <a:spAutoFit/>
          </a:bodyPr>
          <a:lstStyle/>
          <a:p>
            <a:r>
              <a:rPr lang="en-US" dirty="0" smtClean="0"/>
              <a:t>Available in </a:t>
            </a:r>
            <a:r>
              <a:rPr lang="en-US" dirty="0"/>
              <a:t>Montana State Plane Coordinate System (NAD_1983_StatePlane_Montana_FIPS_2500_meters).</a:t>
            </a:r>
          </a:p>
        </p:txBody>
      </p:sp>
    </p:spTree>
    <p:extLst>
      <p:ext uri="{BB962C8B-B14F-4D97-AF65-F5344CB8AC3E}">
        <p14:creationId xmlns:p14="http://schemas.microsoft.com/office/powerpoint/2010/main" val="4279962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FTP site</a:t>
            </a:r>
            <a:endParaRPr lang="en-US" dirty="0">
              <a:solidFill>
                <a:srgbClr val="FFFF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2100263"/>
            <a:ext cx="58959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6389132"/>
            <a:ext cx="8077200" cy="369332"/>
          </a:xfrm>
          <a:prstGeom prst="rect">
            <a:avLst/>
          </a:prstGeom>
        </p:spPr>
        <p:txBody>
          <a:bodyPr wrap="square">
            <a:spAutoFit/>
          </a:bodyPr>
          <a:lstStyle/>
          <a:p>
            <a:r>
              <a:rPr lang="en-US" dirty="0" smtClean="0">
                <a:solidFill>
                  <a:schemeClr val="bg1"/>
                </a:solidFill>
              </a:rPr>
              <a:t>ftp://ftp.geoinfo.msl.mt.gov/Data/Spatial/MSDI/Hydrography/</a:t>
            </a:r>
            <a:endParaRPr lang="en-US" dirty="0">
              <a:solidFill>
                <a:schemeClr val="bg1"/>
              </a:solidFill>
            </a:endParaRPr>
          </a:p>
        </p:txBody>
      </p:sp>
    </p:spTree>
    <p:extLst>
      <p:ext uri="{BB962C8B-B14F-4D97-AF65-F5344CB8AC3E}">
        <p14:creationId xmlns:p14="http://schemas.microsoft.com/office/powerpoint/2010/main" val="712733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USGS Hydrography  </a:t>
            </a:r>
            <a:endParaRPr lang="en-US" dirty="0">
              <a:solidFill>
                <a:srgbClr val="FFFF00"/>
              </a:solidFill>
            </a:endParaRPr>
          </a:p>
        </p:txBody>
      </p:sp>
      <p:sp>
        <p:nvSpPr>
          <p:cNvPr id="4" name="Content Placeholder 3"/>
          <p:cNvSpPr>
            <a:spLocks noGrp="1"/>
          </p:cNvSpPr>
          <p:nvPr>
            <p:ph idx="1"/>
          </p:nvPr>
        </p:nvSpPr>
        <p:spPr/>
        <p:txBody>
          <a:bodyPr/>
          <a:lstStyle/>
          <a:p>
            <a:r>
              <a:rPr lang="en-US" dirty="0" smtClean="0">
                <a:solidFill>
                  <a:schemeClr val="bg1"/>
                </a:solidFill>
              </a:rPr>
              <a:t>Multiple ways to download and view NHD data from the USGS</a:t>
            </a:r>
          </a:p>
          <a:p>
            <a:pPr lvl="1"/>
            <a:r>
              <a:rPr lang="en-US" dirty="0" smtClean="0">
                <a:solidFill>
                  <a:schemeClr val="bg1"/>
                </a:solidFill>
              </a:rPr>
              <a:t>NHD Viewer</a:t>
            </a:r>
          </a:p>
          <a:p>
            <a:pPr lvl="1"/>
            <a:r>
              <a:rPr lang="en-US" dirty="0" smtClean="0">
                <a:solidFill>
                  <a:schemeClr val="bg1"/>
                </a:solidFill>
              </a:rPr>
              <a:t>NHD extracts by state</a:t>
            </a:r>
          </a:p>
          <a:p>
            <a:pPr lvl="1"/>
            <a:r>
              <a:rPr lang="en-US" dirty="0" smtClean="0">
                <a:solidFill>
                  <a:schemeClr val="bg1"/>
                </a:solidFill>
              </a:rPr>
              <a:t>Pre-staged </a:t>
            </a:r>
            <a:r>
              <a:rPr lang="en-US" dirty="0" err="1" smtClean="0">
                <a:solidFill>
                  <a:schemeClr val="bg1"/>
                </a:solidFill>
              </a:rPr>
              <a:t>subregions</a:t>
            </a:r>
            <a:endParaRPr lang="en-US" dirty="0" smtClean="0">
              <a:solidFill>
                <a:schemeClr val="bg1"/>
              </a:solidFill>
            </a:endParaRPr>
          </a:p>
          <a:p>
            <a:pPr lvl="1"/>
            <a:r>
              <a:rPr lang="en-US" dirty="0" smtClean="0">
                <a:solidFill>
                  <a:schemeClr val="bg1"/>
                </a:solidFill>
              </a:rPr>
              <a:t>Map services</a:t>
            </a:r>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33432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6324600"/>
            <a:ext cx="3134320" cy="369332"/>
          </a:xfrm>
          <a:prstGeom prst="rect">
            <a:avLst/>
          </a:prstGeom>
        </p:spPr>
        <p:txBody>
          <a:bodyPr wrap="none">
            <a:spAutoFit/>
          </a:bodyPr>
          <a:lstStyle/>
          <a:p>
            <a:r>
              <a:rPr lang="en-US" dirty="0">
                <a:solidFill>
                  <a:schemeClr val="bg1"/>
                </a:solidFill>
              </a:rPr>
              <a:t>http://nhd.usgs.gov/index.html</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256975"/>
            <a:ext cx="1600200" cy="405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64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National Map Viewer</a:t>
            </a:r>
            <a:endParaRPr lang="en-US"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295400"/>
            <a:ext cx="840105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948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Product Availability</a:t>
            </a:r>
            <a:endParaRPr lang="en-US" dirty="0">
              <a:solidFill>
                <a:srgbClr val="FFFF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1403276"/>
            <a:ext cx="6248400" cy="5312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6346849"/>
            <a:ext cx="3869585" cy="369332"/>
          </a:xfrm>
          <a:prstGeom prst="rect">
            <a:avLst/>
          </a:prstGeom>
          <a:solidFill>
            <a:schemeClr val="accent1">
              <a:lumMod val="50000"/>
            </a:schemeClr>
          </a:solidFill>
        </p:spPr>
        <p:txBody>
          <a:bodyPr wrap="none">
            <a:spAutoFit/>
          </a:bodyPr>
          <a:lstStyle/>
          <a:p>
            <a:r>
              <a:rPr lang="en-US" dirty="0">
                <a:solidFill>
                  <a:schemeClr val="bg1"/>
                </a:solidFill>
              </a:rPr>
              <a:t>http://viewer.nationalmap.gov/viewer/</a:t>
            </a:r>
          </a:p>
        </p:txBody>
      </p:sp>
    </p:spTree>
    <p:extLst>
      <p:ext uri="{BB962C8B-B14F-4D97-AF65-F5344CB8AC3E}">
        <p14:creationId xmlns:p14="http://schemas.microsoft.com/office/powerpoint/2010/main" val="4230336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664</Words>
  <Application>Microsoft Office PowerPoint</Application>
  <PresentationFormat>On-screen Show (4:3)</PresentationFormat>
  <Paragraphs>85</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Sources of NHD Data</vt:lpstr>
      <vt:lpstr>Where is the best place to get NHD data?</vt:lpstr>
      <vt:lpstr>Montana Spatial Data Infrastructure (MSDI)</vt:lpstr>
      <vt:lpstr>Hydrography</vt:lpstr>
      <vt:lpstr>NHD High Resolution (1:24K) Data</vt:lpstr>
      <vt:lpstr>FTP site</vt:lpstr>
      <vt:lpstr>USGS Hydrography  </vt:lpstr>
      <vt:lpstr>The National Map Viewer</vt:lpstr>
      <vt:lpstr>Product Availability</vt:lpstr>
      <vt:lpstr>NHD Extracts by State</vt:lpstr>
      <vt:lpstr>Pre-staged Subregions</vt:lpstr>
      <vt:lpstr>USGS Rest MapService Endpoint</vt:lpstr>
      <vt:lpstr>Other Services</vt:lpstr>
      <vt:lpstr>NHD Resources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Daurio, Maya</dc:creator>
  <cp:lastModifiedBy>Troy Blandford</cp:lastModifiedBy>
  <cp:revision>35</cp:revision>
  <dcterms:created xsi:type="dcterms:W3CDTF">2014-03-07T17:33:50Z</dcterms:created>
  <dcterms:modified xsi:type="dcterms:W3CDTF">2014-04-04T17:15:47Z</dcterms:modified>
</cp:coreProperties>
</file>